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1pPr>
    <a:lvl2pPr marL="0" marR="0" indent="3429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2pPr>
    <a:lvl3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3pPr>
    <a:lvl4pPr marL="0" marR="0" indent="10287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4pPr>
    <a:lvl5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5pPr>
    <a:lvl6pPr marL="0" marR="0" indent="17145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6pPr>
    <a:lvl7pPr marL="0" marR="0" indent="20574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7pPr>
    <a:lvl8pPr marL="0" marR="0" indent="24003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8pPr>
    <a:lvl9pPr marL="0" marR="0" indent="27432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D2D2D2">
              <a:alpha val="30000"/>
            </a:srgbClr>
          </a:solidFill>
        </a:fill>
      </a:tcStyle>
    </a:band2H>
    <a:firstCo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Col>
    <a:lastRow>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lastRow>
    <a:firstRow>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59" name="Shape 259"/>
          <p:cNvSpPr/>
          <p:nvPr>
            <p:ph type="sldImg"/>
          </p:nvPr>
        </p:nvSpPr>
        <p:spPr>
          <a:xfrm>
            <a:off x="1143000" y="685800"/>
            <a:ext cx="4572000" cy="3429000"/>
          </a:xfrm>
          <a:prstGeom prst="rect">
            <a:avLst/>
          </a:prstGeom>
        </p:spPr>
        <p:txBody>
          <a:bodyPr/>
          <a:lstStyle/>
          <a:p>
            <a:pPr/>
          </a:p>
        </p:txBody>
      </p:sp>
      <p:sp>
        <p:nvSpPr>
          <p:cNvPr id="260" name="Shape 26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sp>
        <p:nvSpPr>
          <p:cNvPr id="13" name="Line"/>
          <p:cNvSpPr/>
          <p:nvPr/>
        </p:nvSpPr>
        <p:spPr>
          <a:xfrm>
            <a:off x="647700" y="4749800"/>
            <a:ext cx="11709421"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4" name="Title Text"/>
          <p:cNvSpPr txBox="1"/>
          <p:nvPr>
            <p:ph type="title"/>
          </p:nvPr>
        </p:nvSpPr>
        <p:spPr>
          <a:xfrm>
            <a:off x="571500" y="1320800"/>
            <a:ext cx="11861800" cy="3175000"/>
          </a:xfrm>
          <a:prstGeom prst="rect">
            <a:avLst/>
          </a:prstGeom>
        </p:spPr>
        <p:txBody>
          <a:bodyPr/>
          <a:lstStyle/>
          <a:p>
            <a:pPr/>
            <a:r>
              <a:t>Title Text</a:t>
            </a:r>
          </a:p>
        </p:txBody>
      </p:sp>
      <p:sp>
        <p:nvSpPr>
          <p:cNvPr id="15" name="Body Level One…"/>
          <p:cNvSpPr txBox="1"/>
          <p:nvPr>
            <p:ph type="body" sz="half" idx="1"/>
          </p:nvPr>
        </p:nvSpPr>
        <p:spPr>
          <a:xfrm>
            <a:off x="571500" y="5016500"/>
            <a:ext cx="11861800" cy="3175000"/>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pic>
        <p:nvPicPr>
          <p:cNvPr id="16" name="Image" descr="Image"/>
          <p:cNvPicPr>
            <a:picLocks noChangeAspect="1"/>
          </p:cNvPicPr>
          <p:nvPr/>
        </p:nvPicPr>
        <p:blipFill>
          <a:blip r:embed="rId2">
            <a:extLst/>
          </a:blip>
          <a:stretch>
            <a:fillRect/>
          </a:stretch>
        </p:blipFill>
        <p:spPr>
          <a:xfrm>
            <a:off x="5896744" y="5016500"/>
            <a:ext cx="6868247" cy="2074211"/>
          </a:xfrm>
          <a:prstGeom prst="rect">
            <a:avLst/>
          </a:prstGeom>
          <a:ln w="12700">
            <a:miter lim="400000"/>
          </a:ln>
        </p:spPr>
      </p:pic>
      <p:sp>
        <p:nvSpPr>
          <p:cNvPr id="17" name="Slide Number"/>
          <p:cNvSpPr txBox="1"/>
          <p:nvPr>
            <p:ph type="sldNum" sz="quarter" idx="2"/>
          </p:nvPr>
        </p:nvSpPr>
        <p:spPr>
          <a:xfrm>
            <a:off x="12268200"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96" name="Line"/>
          <p:cNvSpPr/>
          <p:nvPr/>
        </p:nvSpPr>
        <p:spPr>
          <a:xfrm>
            <a:off x="647700" y="4749800"/>
            <a:ext cx="4882122"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97" name="Image"/>
          <p:cNvSpPr/>
          <p:nvPr>
            <p:ph type="pic" idx="13"/>
          </p:nvPr>
        </p:nvSpPr>
        <p:spPr>
          <a:xfrm>
            <a:off x="6481167" y="-146050"/>
            <a:ext cx="6654801" cy="9904215"/>
          </a:xfrm>
          <a:prstGeom prst="rect">
            <a:avLst/>
          </a:prstGeom>
        </p:spPr>
        <p:txBody>
          <a:bodyPr lIns="91439" tIns="45719" rIns="91439" bIns="45719"/>
          <a:lstStyle/>
          <a:p>
            <a:pPr/>
          </a:p>
        </p:txBody>
      </p:sp>
      <p:sp>
        <p:nvSpPr>
          <p:cNvPr id="98" name="Title Text"/>
          <p:cNvSpPr txBox="1"/>
          <p:nvPr>
            <p:ph type="title"/>
          </p:nvPr>
        </p:nvSpPr>
        <p:spPr>
          <a:xfrm>
            <a:off x="571500" y="1320800"/>
            <a:ext cx="5080000" cy="3175000"/>
          </a:xfrm>
          <a:prstGeom prst="rect">
            <a:avLst/>
          </a:prstGeom>
        </p:spPr>
        <p:txBody>
          <a:bodyPr/>
          <a:lstStyle/>
          <a:p>
            <a:pPr/>
            <a:r>
              <a:t>Title Text</a:t>
            </a:r>
          </a:p>
        </p:txBody>
      </p:sp>
      <p:sp>
        <p:nvSpPr>
          <p:cNvPr id="99" name="Body Level One…"/>
          <p:cNvSpPr txBox="1"/>
          <p:nvPr>
            <p:ph type="body" sz="quarter" idx="1"/>
          </p:nvPr>
        </p:nvSpPr>
        <p:spPr>
          <a:xfrm>
            <a:off x="571500" y="5016500"/>
            <a:ext cx="5080000" cy="3175000"/>
          </a:xfrm>
          <a:prstGeom prst="rect">
            <a:avLst/>
          </a:prstGeom>
        </p:spPr>
        <p:txBody>
          <a:bodyPr/>
          <a:lstStyle>
            <a:lvl1pPr marL="0" indent="0">
              <a:spcBef>
                <a:spcPts val="0"/>
              </a:spcBef>
              <a:buSzTx/>
              <a:buNone/>
              <a:defRPr>
                <a:solidFill>
                  <a:srgbClr val="747474"/>
                </a:solidFill>
              </a:defRPr>
            </a:lvl1pPr>
            <a:lvl2pPr marL="0" indent="0">
              <a:spcBef>
                <a:spcPts val="0"/>
              </a:spcBef>
              <a:buSzTx/>
              <a:buNone/>
              <a:defRPr>
                <a:solidFill>
                  <a:srgbClr val="747474"/>
                </a:solidFill>
              </a:defRPr>
            </a:lvl2pPr>
            <a:lvl3pPr marL="0" indent="0">
              <a:spcBef>
                <a:spcPts val="0"/>
              </a:spcBef>
              <a:buSzTx/>
              <a:buNone/>
              <a:defRPr>
                <a:solidFill>
                  <a:srgbClr val="747474"/>
                </a:solidFill>
              </a:defRPr>
            </a:lvl3pPr>
            <a:lvl4pPr marL="0" indent="0">
              <a:spcBef>
                <a:spcPts val="0"/>
              </a:spcBef>
              <a:buSzTx/>
              <a:buNone/>
              <a:defRPr>
                <a:solidFill>
                  <a:srgbClr val="747474"/>
                </a:solidFill>
              </a:defRPr>
            </a:lvl4pPr>
            <a:lvl5pPr marL="0" indent="0">
              <a:spcBef>
                <a:spcPts val="0"/>
              </a:spcBef>
              <a:buSzTx/>
              <a:buNone/>
              <a:defRPr>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00" name="Slide Number"/>
          <p:cNvSpPr txBox="1"/>
          <p:nvPr>
            <p:ph type="sldNum" sz="quarter" idx="2"/>
          </p:nvPr>
        </p:nvSpPr>
        <p:spPr>
          <a:xfrm>
            <a:off x="508000"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107" name="Line"/>
          <p:cNvSpPr/>
          <p:nvPr/>
        </p:nvSpPr>
        <p:spPr>
          <a:xfrm>
            <a:off x="647700" y="1968500"/>
            <a:ext cx="4876867"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08" name="Image"/>
          <p:cNvSpPr/>
          <p:nvPr>
            <p:ph type="pic" idx="13"/>
          </p:nvPr>
        </p:nvSpPr>
        <p:spPr>
          <a:xfrm>
            <a:off x="6481167" y="-146050"/>
            <a:ext cx="6654801" cy="9904215"/>
          </a:xfrm>
          <a:prstGeom prst="rect">
            <a:avLst/>
          </a:prstGeom>
        </p:spPr>
        <p:txBody>
          <a:bodyPr lIns="91439" tIns="45719" rIns="91439" bIns="45719"/>
          <a:lstStyle/>
          <a:p>
            <a:pPr/>
          </a:p>
        </p:txBody>
      </p:sp>
      <p:sp>
        <p:nvSpPr>
          <p:cNvPr id="109" name="Title Text"/>
          <p:cNvSpPr txBox="1"/>
          <p:nvPr>
            <p:ph type="title"/>
          </p:nvPr>
        </p:nvSpPr>
        <p:spPr>
          <a:xfrm>
            <a:off x="571500" y="330200"/>
            <a:ext cx="5080000" cy="1397000"/>
          </a:xfrm>
          <a:prstGeom prst="rect">
            <a:avLst/>
          </a:prstGeom>
        </p:spPr>
        <p:txBody>
          <a:bodyPr/>
          <a:lstStyle/>
          <a:p>
            <a:pPr/>
            <a:r>
              <a:t>Title Text</a:t>
            </a:r>
          </a:p>
        </p:txBody>
      </p:sp>
      <p:sp>
        <p:nvSpPr>
          <p:cNvPr id="110" name="Body Level One…"/>
          <p:cNvSpPr txBox="1"/>
          <p:nvPr>
            <p:ph type="body" sz="half" idx="1"/>
          </p:nvPr>
        </p:nvSpPr>
        <p:spPr>
          <a:xfrm>
            <a:off x="571500" y="2324100"/>
            <a:ext cx="5080000" cy="6565900"/>
          </a:xfrm>
          <a:prstGeom prst="rect">
            <a:avLst/>
          </a:prstGeom>
        </p:spPr>
        <p:txBody>
          <a:bodyPr/>
          <a:lstStyle>
            <a:lvl1pPr>
              <a:spcBef>
                <a:spcPts val="4800"/>
              </a:spcBef>
              <a:defRPr>
                <a:solidFill>
                  <a:srgbClr val="747474"/>
                </a:solidFill>
              </a:defRPr>
            </a:lvl1pPr>
            <a:lvl2pPr>
              <a:spcBef>
                <a:spcPts val="4800"/>
              </a:spcBef>
              <a:defRPr>
                <a:solidFill>
                  <a:srgbClr val="747474"/>
                </a:solidFill>
              </a:defRPr>
            </a:lvl2pPr>
            <a:lvl3pPr>
              <a:spcBef>
                <a:spcPts val="4800"/>
              </a:spcBef>
              <a:defRPr>
                <a:solidFill>
                  <a:srgbClr val="747474"/>
                </a:solidFill>
              </a:defRPr>
            </a:lvl3pPr>
            <a:lvl4pPr>
              <a:spcBef>
                <a:spcPts val="4800"/>
              </a:spcBef>
              <a:defRPr>
                <a:solidFill>
                  <a:srgbClr val="747474"/>
                </a:solidFill>
              </a:defRPr>
            </a:lvl4pPr>
            <a:lvl5pPr>
              <a:spcBef>
                <a:spcPts val="4800"/>
              </a:spcBef>
              <a:defRPr>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11" name="Slide Number"/>
          <p:cNvSpPr txBox="1"/>
          <p:nvPr>
            <p:ph type="sldNum" sz="quarter" idx="2"/>
          </p:nvPr>
        </p:nvSpPr>
        <p:spPr>
          <a:xfrm>
            <a:off x="510743"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2 Up Landscape">
    <p:spTree>
      <p:nvGrpSpPr>
        <p:cNvPr id="1" name=""/>
        <p:cNvGrpSpPr/>
        <p:nvPr/>
      </p:nvGrpSpPr>
      <p:grpSpPr>
        <a:xfrm>
          <a:off x="0" y="0"/>
          <a:ext cx="0" cy="0"/>
          <a:chOff x="0" y="0"/>
          <a:chExt cx="0" cy="0"/>
        </a:xfrm>
      </p:grpSpPr>
      <p:sp>
        <p:nvSpPr>
          <p:cNvPr id="118" name="Line"/>
          <p:cNvSpPr/>
          <p:nvPr/>
        </p:nvSpPr>
        <p:spPr>
          <a:xfrm flipH="1">
            <a:off x="6502399" y="1803400"/>
            <a:ext cx="1" cy="4318000"/>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19" name="Image"/>
          <p:cNvSpPr/>
          <p:nvPr>
            <p:ph type="pic" sz="half" idx="13"/>
          </p:nvPr>
        </p:nvSpPr>
        <p:spPr>
          <a:xfrm>
            <a:off x="6040708" y="1640743"/>
            <a:ext cx="6965737" cy="4651900"/>
          </a:xfrm>
          <a:prstGeom prst="rect">
            <a:avLst/>
          </a:prstGeom>
        </p:spPr>
        <p:txBody>
          <a:bodyPr lIns="91439" tIns="45719" rIns="91439" bIns="45719"/>
          <a:lstStyle/>
          <a:p>
            <a:pPr/>
          </a:p>
        </p:txBody>
      </p:sp>
      <p:sp>
        <p:nvSpPr>
          <p:cNvPr id="120" name="Image"/>
          <p:cNvSpPr/>
          <p:nvPr>
            <p:ph type="pic" sz="half" idx="14"/>
          </p:nvPr>
        </p:nvSpPr>
        <p:spPr>
          <a:xfrm>
            <a:off x="330200" y="1701800"/>
            <a:ext cx="6960197" cy="4648200"/>
          </a:xfrm>
          <a:prstGeom prst="rect">
            <a:avLst/>
          </a:prstGeom>
        </p:spPr>
        <p:txBody>
          <a:bodyPr lIns="91439" tIns="45719" rIns="91439" bIns="45719"/>
          <a:lstStyle/>
          <a:p>
            <a:pPr/>
          </a:p>
        </p:txBody>
      </p:sp>
      <p:sp>
        <p:nvSpPr>
          <p:cNvPr id="121"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2 Up Portrait &amp; Landscape">
    <p:spTree>
      <p:nvGrpSpPr>
        <p:cNvPr id="1" name=""/>
        <p:cNvGrpSpPr/>
        <p:nvPr/>
      </p:nvGrpSpPr>
      <p:grpSpPr>
        <a:xfrm>
          <a:off x="0" y="0"/>
          <a:ext cx="0" cy="0"/>
          <a:chOff x="0" y="0"/>
          <a:chExt cx="0" cy="0"/>
        </a:xfrm>
      </p:grpSpPr>
      <p:sp>
        <p:nvSpPr>
          <p:cNvPr id="129" name="Line"/>
          <p:cNvSpPr/>
          <p:nvPr/>
        </p:nvSpPr>
        <p:spPr>
          <a:xfrm flipH="1">
            <a:off x="4432299" y="1778000"/>
            <a:ext cx="1" cy="5054600"/>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30" name="Image"/>
          <p:cNvSpPr/>
          <p:nvPr>
            <p:ph type="pic" sz="half" idx="13"/>
          </p:nvPr>
        </p:nvSpPr>
        <p:spPr>
          <a:xfrm>
            <a:off x="-414201" y="1647535"/>
            <a:ext cx="7354056" cy="5363642"/>
          </a:xfrm>
          <a:prstGeom prst="rect">
            <a:avLst/>
          </a:prstGeom>
        </p:spPr>
        <p:txBody>
          <a:bodyPr lIns="91439" tIns="45719" rIns="91439" bIns="45719"/>
          <a:lstStyle/>
          <a:p>
            <a:pPr/>
          </a:p>
        </p:txBody>
      </p:sp>
      <p:sp>
        <p:nvSpPr>
          <p:cNvPr id="131" name="Image"/>
          <p:cNvSpPr/>
          <p:nvPr>
            <p:ph type="pic" idx="14"/>
          </p:nvPr>
        </p:nvSpPr>
        <p:spPr>
          <a:xfrm>
            <a:off x="3792931" y="1077019"/>
            <a:ext cx="9012626" cy="6018865"/>
          </a:xfrm>
          <a:prstGeom prst="rect">
            <a:avLst/>
          </a:prstGeom>
        </p:spPr>
        <p:txBody>
          <a:bodyPr lIns="91439" tIns="45719" rIns="91439" bIns="45719"/>
          <a:lstStyle/>
          <a:p>
            <a:pPr/>
          </a:p>
        </p:txBody>
      </p:sp>
      <p:sp>
        <p:nvSpPr>
          <p:cNvPr id="132"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2 Up Portrait">
    <p:spTree>
      <p:nvGrpSpPr>
        <p:cNvPr id="1" name=""/>
        <p:cNvGrpSpPr/>
        <p:nvPr/>
      </p:nvGrpSpPr>
      <p:grpSpPr>
        <a:xfrm>
          <a:off x="0" y="0"/>
          <a:ext cx="0" cy="0"/>
          <a:chOff x="0" y="0"/>
          <a:chExt cx="0" cy="0"/>
        </a:xfrm>
      </p:grpSpPr>
      <p:sp>
        <p:nvSpPr>
          <p:cNvPr id="140" name="Line"/>
          <p:cNvSpPr/>
          <p:nvPr/>
        </p:nvSpPr>
        <p:spPr>
          <a:xfrm flipH="1">
            <a:off x="6489699" y="508000"/>
            <a:ext cx="1" cy="8013731"/>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41" name="Image"/>
          <p:cNvSpPr/>
          <p:nvPr>
            <p:ph type="pic" idx="13"/>
          </p:nvPr>
        </p:nvSpPr>
        <p:spPr>
          <a:xfrm>
            <a:off x="-800100" y="509193"/>
            <a:ext cx="11039774" cy="8051801"/>
          </a:xfrm>
          <a:prstGeom prst="rect">
            <a:avLst/>
          </a:prstGeom>
        </p:spPr>
        <p:txBody>
          <a:bodyPr lIns="91439" tIns="45719" rIns="91439" bIns="45719"/>
          <a:lstStyle/>
          <a:p>
            <a:pPr/>
          </a:p>
        </p:txBody>
      </p:sp>
      <p:sp>
        <p:nvSpPr>
          <p:cNvPr id="142" name="Image"/>
          <p:cNvSpPr/>
          <p:nvPr>
            <p:ph type="pic" idx="14"/>
          </p:nvPr>
        </p:nvSpPr>
        <p:spPr>
          <a:xfrm>
            <a:off x="6615466" y="-234950"/>
            <a:ext cx="5998935" cy="8928100"/>
          </a:xfrm>
          <a:prstGeom prst="rect">
            <a:avLst/>
          </a:prstGeom>
        </p:spPr>
        <p:txBody>
          <a:bodyPr lIns="91439" tIns="45719" rIns="91439" bIns="45719"/>
          <a:lstStyle/>
          <a:p>
            <a:pPr/>
          </a:p>
        </p:txBody>
      </p:sp>
      <p:sp>
        <p:nvSpPr>
          <p:cNvPr id="143"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ortrait">
    <p:spTree>
      <p:nvGrpSpPr>
        <p:cNvPr id="1" name=""/>
        <p:cNvGrpSpPr/>
        <p:nvPr/>
      </p:nvGrpSpPr>
      <p:grpSpPr>
        <a:xfrm>
          <a:off x="0" y="0"/>
          <a:ext cx="0" cy="0"/>
          <a:chOff x="0" y="0"/>
          <a:chExt cx="0" cy="0"/>
        </a:xfrm>
      </p:grpSpPr>
      <p:sp>
        <p:nvSpPr>
          <p:cNvPr id="151" name="Line"/>
          <p:cNvSpPr/>
          <p:nvPr/>
        </p:nvSpPr>
        <p:spPr>
          <a:xfrm flipH="1">
            <a:off x="4444998" y="1777968"/>
            <a:ext cx="1" cy="5067381"/>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52" name="Line"/>
          <p:cNvSpPr/>
          <p:nvPr/>
        </p:nvSpPr>
        <p:spPr>
          <a:xfrm flipH="1">
            <a:off x="8547098" y="1777968"/>
            <a:ext cx="1" cy="5067381"/>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53" name="Image"/>
          <p:cNvSpPr/>
          <p:nvPr>
            <p:ph type="pic" sz="half" idx="13"/>
          </p:nvPr>
        </p:nvSpPr>
        <p:spPr>
          <a:xfrm>
            <a:off x="-3403600" y="1612900"/>
            <a:ext cx="8082196" cy="5397500"/>
          </a:xfrm>
          <a:prstGeom prst="rect">
            <a:avLst/>
          </a:prstGeom>
        </p:spPr>
        <p:txBody>
          <a:bodyPr lIns="91439" tIns="45719" rIns="91439" bIns="45719"/>
          <a:lstStyle/>
          <a:p>
            <a:pPr/>
          </a:p>
        </p:txBody>
      </p:sp>
      <p:sp>
        <p:nvSpPr>
          <p:cNvPr id="154" name="Image"/>
          <p:cNvSpPr/>
          <p:nvPr>
            <p:ph type="pic" idx="14"/>
          </p:nvPr>
        </p:nvSpPr>
        <p:spPr>
          <a:xfrm>
            <a:off x="7009166" y="-1035050"/>
            <a:ext cx="5998935" cy="8928100"/>
          </a:xfrm>
          <a:prstGeom prst="rect">
            <a:avLst/>
          </a:prstGeom>
        </p:spPr>
        <p:txBody>
          <a:bodyPr lIns="91439" tIns="45719" rIns="91439" bIns="45719"/>
          <a:lstStyle/>
          <a:p>
            <a:pPr/>
          </a:p>
        </p:txBody>
      </p:sp>
      <p:sp>
        <p:nvSpPr>
          <p:cNvPr id="155" name="Image"/>
          <p:cNvSpPr/>
          <p:nvPr>
            <p:ph type="pic" sz="half" idx="15"/>
          </p:nvPr>
        </p:nvSpPr>
        <p:spPr>
          <a:xfrm>
            <a:off x="3201348" y="1263662"/>
            <a:ext cx="7806387" cy="5693546"/>
          </a:xfrm>
          <a:prstGeom prst="rect">
            <a:avLst/>
          </a:prstGeom>
        </p:spPr>
        <p:txBody>
          <a:bodyPr lIns="91439" tIns="45719" rIns="91439" bIns="45719"/>
          <a:lstStyle/>
          <a:p>
            <a:pPr/>
          </a:p>
        </p:txBody>
      </p:sp>
      <p:sp>
        <p:nvSpPr>
          <p:cNvPr id="156"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Big">
    <p:spTree>
      <p:nvGrpSpPr>
        <p:cNvPr id="1" name=""/>
        <p:cNvGrpSpPr/>
        <p:nvPr/>
      </p:nvGrpSpPr>
      <p:grpSpPr>
        <a:xfrm>
          <a:off x="0" y="0"/>
          <a:ext cx="0" cy="0"/>
          <a:chOff x="0" y="0"/>
          <a:chExt cx="0" cy="0"/>
        </a:xfrm>
      </p:grpSpPr>
      <p:sp>
        <p:nvSpPr>
          <p:cNvPr id="164" name="Image"/>
          <p:cNvSpPr/>
          <p:nvPr>
            <p:ph type="pic" idx="13"/>
          </p:nvPr>
        </p:nvSpPr>
        <p:spPr>
          <a:xfrm>
            <a:off x="241300" y="305993"/>
            <a:ext cx="12522200" cy="9133001"/>
          </a:xfrm>
          <a:prstGeom prst="rect">
            <a:avLst/>
          </a:prstGeom>
        </p:spPr>
        <p:txBody>
          <a:bodyPr lIns="91439" tIns="45719" rIns="91439" bIns="45719"/>
          <a:lstStyle/>
          <a:p>
            <a:pPr/>
          </a:p>
        </p:txBody>
      </p:sp>
      <p:sp>
        <p:nvSpPr>
          <p:cNvPr id="165"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73" name="Line"/>
          <p:cNvSpPr/>
          <p:nvPr/>
        </p:nvSpPr>
        <p:spPr>
          <a:xfrm flipH="1">
            <a:off x="6489698" y="520668"/>
            <a:ext cx="1" cy="7962963"/>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74" name="Line"/>
          <p:cNvSpPr/>
          <p:nvPr/>
        </p:nvSpPr>
        <p:spPr>
          <a:xfrm>
            <a:off x="6489696" y="4476750"/>
            <a:ext cx="5994408" cy="127"/>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75" name="Image"/>
          <p:cNvSpPr/>
          <p:nvPr>
            <p:ph type="pic" idx="13"/>
          </p:nvPr>
        </p:nvSpPr>
        <p:spPr>
          <a:xfrm>
            <a:off x="506766" y="-234950"/>
            <a:ext cx="5998935" cy="8928100"/>
          </a:xfrm>
          <a:prstGeom prst="rect">
            <a:avLst/>
          </a:prstGeom>
        </p:spPr>
        <p:txBody>
          <a:bodyPr lIns="91439" tIns="45719" rIns="91439" bIns="45719"/>
          <a:lstStyle/>
          <a:p>
            <a:pPr/>
          </a:p>
        </p:txBody>
      </p:sp>
      <p:sp>
        <p:nvSpPr>
          <p:cNvPr id="176" name="Image"/>
          <p:cNvSpPr/>
          <p:nvPr>
            <p:ph type="pic" sz="quarter" idx="14"/>
          </p:nvPr>
        </p:nvSpPr>
        <p:spPr>
          <a:xfrm>
            <a:off x="6634195" y="431800"/>
            <a:ext cx="5918201" cy="3952329"/>
          </a:xfrm>
          <a:prstGeom prst="rect">
            <a:avLst/>
          </a:prstGeom>
        </p:spPr>
        <p:txBody>
          <a:bodyPr lIns="91439" tIns="45719" rIns="91439" bIns="45719"/>
          <a:lstStyle/>
          <a:p>
            <a:pPr/>
          </a:p>
        </p:txBody>
      </p:sp>
      <p:sp>
        <p:nvSpPr>
          <p:cNvPr id="177" name="Image"/>
          <p:cNvSpPr/>
          <p:nvPr>
            <p:ph type="pic" sz="half" idx="15"/>
          </p:nvPr>
        </p:nvSpPr>
        <p:spPr>
          <a:xfrm>
            <a:off x="5917141" y="4016137"/>
            <a:ext cx="6693960" cy="4470401"/>
          </a:xfrm>
          <a:prstGeom prst="rect">
            <a:avLst/>
          </a:prstGeom>
        </p:spPr>
        <p:txBody>
          <a:bodyPr lIns="91439" tIns="45719" rIns="91439" bIns="45719"/>
          <a:lstStyle/>
          <a:p>
            <a:pPr/>
          </a:p>
        </p:txBody>
      </p:sp>
      <p:sp>
        <p:nvSpPr>
          <p:cNvPr id="178"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4 Up">
    <p:spTree>
      <p:nvGrpSpPr>
        <p:cNvPr id="1" name=""/>
        <p:cNvGrpSpPr/>
        <p:nvPr/>
      </p:nvGrpSpPr>
      <p:grpSpPr>
        <a:xfrm>
          <a:off x="0" y="0"/>
          <a:ext cx="0" cy="0"/>
          <a:chOff x="0" y="0"/>
          <a:chExt cx="0" cy="0"/>
        </a:xfrm>
      </p:grpSpPr>
      <p:sp>
        <p:nvSpPr>
          <p:cNvPr id="186" name="Line"/>
          <p:cNvSpPr/>
          <p:nvPr/>
        </p:nvSpPr>
        <p:spPr>
          <a:xfrm flipH="1">
            <a:off x="9067798" y="520668"/>
            <a:ext cx="1" cy="7962963"/>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87" name="Line"/>
          <p:cNvSpPr/>
          <p:nvPr/>
        </p:nvSpPr>
        <p:spPr>
          <a:xfrm>
            <a:off x="9067796" y="3092450"/>
            <a:ext cx="3429023" cy="127"/>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88" name="Line"/>
          <p:cNvSpPr/>
          <p:nvPr/>
        </p:nvSpPr>
        <p:spPr>
          <a:xfrm>
            <a:off x="9067796" y="5873750"/>
            <a:ext cx="3429023" cy="127"/>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89" name="Image"/>
          <p:cNvSpPr/>
          <p:nvPr>
            <p:ph type="pic" idx="13"/>
          </p:nvPr>
        </p:nvSpPr>
        <p:spPr>
          <a:xfrm>
            <a:off x="-800100" y="509193"/>
            <a:ext cx="11039774" cy="8051801"/>
          </a:xfrm>
          <a:prstGeom prst="rect">
            <a:avLst/>
          </a:prstGeom>
        </p:spPr>
        <p:txBody>
          <a:bodyPr lIns="91439" tIns="45719" rIns="91439" bIns="45719"/>
          <a:lstStyle/>
          <a:p>
            <a:pPr/>
          </a:p>
        </p:txBody>
      </p:sp>
      <p:sp>
        <p:nvSpPr>
          <p:cNvPr id="190" name="Image"/>
          <p:cNvSpPr/>
          <p:nvPr>
            <p:ph type="pic" sz="quarter" idx="14"/>
          </p:nvPr>
        </p:nvSpPr>
        <p:spPr>
          <a:xfrm>
            <a:off x="8837910" y="3187700"/>
            <a:ext cx="3803386" cy="2540000"/>
          </a:xfrm>
          <a:prstGeom prst="rect">
            <a:avLst/>
          </a:prstGeom>
        </p:spPr>
        <p:txBody>
          <a:bodyPr lIns="91439" tIns="45719" rIns="91439" bIns="45719"/>
          <a:lstStyle/>
          <a:p>
            <a:pPr/>
          </a:p>
        </p:txBody>
      </p:sp>
      <p:sp>
        <p:nvSpPr>
          <p:cNvPr id="191" name="Image"/>
          <p:cNvSpPr/>
          <p:nvPr>
            <p:ph type="pic" sz="quarter" idx="15"/>
          </p:nvPr>
        </p:nvSpPr>
        <p:spPr>
          <a:xfrm>
            <a:off x="8877302" y="5993009"/>
            <a:ext cx="3733800" cy="2493529"/>
          </a:xfrm>
          <a:prstGeom prst="rect">
            <a:avLst/>
          </a:prstGeom>
        </p:spPr>
        <p:txBody>
          <a:bodyPr lIns="91439" tIns="45719" rIns="91439" bIns="45719"/>
          <a:lstStyle/>
          <a:p>
            <a:pPr/>
          </a:p>
        </p:txBody>
      </p:sp>
      <p:sp>
        <p:nvSpPr>
          <p:cNvPr id="192" name="Image"/>
          <p:cNvSpPr/>
          <p:nvPr>
            <p:ph type="pic" sz="quarter" idx="16"/>
          </p:nvPr>
        </p:nvSpPr>
        <p:spPr>
          <a:xfrm>
            <a:off x="9207500" y="-107950"/>
            <a:ext cx="3365500" cy="5008811"/>
          </a:xfrm>
          <a:prstGeom prst="rect">
            <a:avLst/>
          </a:prstGeom>
        </p:spPr>
        <p:txBody>
          <a:bodyPr lIns="91439" tIns="45719" rIns="91439" bIns="45719"/>
          <a:lstStyle/>
          <a:p>
            <a:pPr/>
          </a:p>
        </p:txBody>
      </p:sp>
      <p:sp>
        <p:nvSpPr>
          <p:cNvPr id="193" name="Body Level One…"/>
          <p:cNvSpPr txBox="1"/>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1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 Left">
    <p:spTree>
      <p:nvGrpSpPr>
        <p:cNvPr id="1" name=""/>
        <p:cNvGrpSpPr/>
        <p:nvPr/>
      </p:nvGrpSpPr>
      <p:grpSpPr>
        <a:xfrm>
          <a:off x="0" y="0"/>
          <a:ext cx="0" cy="0"/>
          <a:chOff x="0" y="0"/>
          <a:chExt cx="0" cy="0"/>
        </a:xfrm>
      </p:grpSpPr>
      <p:sp>
        <p:nvSpPr>
          <p:cNvPr id="201"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02" name="Title Text"/>
          <p:cNvSpPr txBox="1"/>
          <p:nvPr>
            <p:ph type="title"/>
          </p:nvPr>
        </p:nvSpPr>
        <p:spPr>
          <a:prstGeom prst="rect">
            <a:avLst/>
          </a:prstGeom>
        </p:spPr>
        <p:txBody>
          <a:bodyPr/>
          <a:lstStyle/>
          <a:p>
            <a:pPr/>
            <a:r>
              <a:t>Title Text</a:t>
            </a:r>
          </a:p>
        </p:txBody>
      </p:sp>
      <p:sp>
        <p:nvSpPr>
          <p:cNvPr id="203" name="Body Level One…"/>
          <p:cNvSpPr txBox="1"/>
          <p:nvPr>
            <p:ph type="body" sz="half" idx="1"/>
          </p:nvPr>
        </p:nvSpPr>
        <p:spPr>
          <a:xfrm>
            <a:off x="571500" y="2324100"/>
            <a:ext cx="5080000" cy="6565900"/>
          </a:xfrm>
          <a:prstGeom prst="rect">
            <a:avLst/>
          </a:prstGeom>
        </p:spPr>
        <p:txBody>
          <a:bodyPr/>
          <a:lstStyle>
            <a:lvl1pPr>
              <a:spcBef>
                <a:spcPts val="4800"/>
              </a:spcBef>
              <a:defRPr>
                <a:solidFill>
                  <a:srgbClr val="747474"/>
                </a:solidFill>
              </a:defRPr>
            </a:lvl1pPr>
            <a:lvl2pPr>
              <a:spcBef>
                <a:spcPts val="4800"/>
              </a:spcBef>
              <a:defRPr>
                <a:solidFill>
                  <a:srgbClr val="747474"/>
                </a:solidFill>
              </a:defRPr>
            </a:lvl2pPr>
            <a:lvl3pPr>
              <a:spcBef>
                <a:spcPts val="4800"/>
              </a:spcBef>
              <a:defRPr>
                <a:solidFill>
                  <a:srgbClr val="747474"/>
                </a:solidFill>
              </a:defRPr>
            </a:lvl3pPr>
            <a:lvl4pPr>
              <a:spcBef>
                <a:spcPts val="4800"/>
              </a:spcBef>
              <a:defRPr>
                <a:solidFill>
                  <a:srgbClr val="747474"/>
                </a:solidFill>
              </a:defRPr>
            </a:lvl4pPr>
            <a:lvl5pPr>
              <a:spcBef>
                <a:spcPts val="4800"/>
              </a:spcBef>
              <a:defRPr>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2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4" name="Title Text"/>
          <p:cNvSpPr txBox="1"/>
          <p:nvPr>
            <p:ph type="title"/>
          </p:nvPr>
        </p:nvSpPr>
        <p:spPr>
          <a:prstGeom prst="rect">
            <a:avLst/>
          </a:prstGeom>
        </p:spPr>
        <p:txBody>
          <a:bodyPr/>
          <a:lstStyle/>
          <a:p>
            <a:pPr/>
            <a:r>
              <a:t>Title Text</a:t>
            </a:r>
          </a:p>
        </p:txBody>
      </p:sp>
      <p:sp>
        <p:nvSpPr>
          <p:cNvPr id="2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 Right">
    <p:spTree>
      <p:nvGrpSpPr>
        <p:cNvPr id="1" name=""/>
        <p:cNvGrpSpPr/>
        <p:nvPr/>
      </p:nvGrpSpPr>
      <p:grpSpPr>
        <a:xfrm>
          <a:off x="0" y="0"/>
          <a:ext cx="0" cy="0"/>
          <a:chOff x="0" y="0"/>
          <a:chExt cx="0" cy="0"/>
        </a:xfrm>
      </p:grpSpPr>
      <p:sp>
        <p:nvSpPr>
          <p:cNvPr id="211"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12" name="Title Text"/>
          <p:cNvSpPr txBox="1"/>
          <p:nvPr>
            <p:ph type="title"/>
          </p:nvPr>
        </p:nvSpPr>
        <p:spPr>
          <a:prstGeom prst="rect">
            <a:avLst/>
          </a:prstGeom>
        </p:spPr>
        <p:txBody>
          <a:bodyPr/>
          <a:lstStyle/>
          <a:p>
            <a:pPr/>
            <a:r>
              <a:t>Title Text</a:t>
            </a:r>
          </a:p>
        </p:txBody>
      </p:sp>
      <p:sp>
        <p:nvSpPr>
          <p:cNvPr id="213" name="Body Level One…"/>
          <p:cNvSpPr txBox="1"/>
          <p:nvPr>
            <p:ph type="body" sz="half" idx="1"/>
          </p:nvPr>
        </p:nvSpPr>
        <p:spPr>
          <a:xfrm>
            <a:off x="8369300" y="2324100"/>
            <a:ext cx="4064000" cy="6565900"/>
          </a:xfrm>
          <a:prstGeom prst="rect">
            <a:avLst/>
          </a:prstGeom>
        </p:spPr>
        <p:txBody>
          <a:bodyPr/>
          <a:lstStyle>
            <a:lvl1pPr>
              <a:spcBef>
                <a:spcPts val="4800"/>
              </a:spcBef>
              <a:defRPr>
                <a:solidFill>
                  <a:srgbClr val="747474"/>
                </a:solidFill>
              </a:defRPr>
            </a:lvl1pPr>
            <a:lvl2pPr>
              <a:spcBef>
                <a:spcPts val="4800"/>
              </a:spcBef>
              <a:defRPr>
                <a:solidFill>
                  <a:srgbClr val="747474"/>
                </a:solidFill>
              </a:defRPr>
            </a:lvl2pPr>
            <a:lvl3pPr>
              <a:spcBef>
                <a:spcPts val="4800"/>
              </a:spcBef>
              <a:defRPr>
                <a:solidFill>
                  <a:srgbClr val="747474"/>
                </a:solidFill>
              </a:defRPr>
            </a:lvl3pPr>
            <a:lvl4pPr>
              <a:spcBef>
                <a:spcPts val="4800"/>
              </a:spcBef>
              <a:defRPr>
                <a:solidFill>
                  <a:srgbClr val="747474"/>
                </a:solidFill>
              </a:defRPr>
            </a:lvl4pPr>
            <a:lvl5pPr>
              <a:spcBef>
                <a:spcPts val="4800"/>
              </a:spcBef>
              <a:defRPr>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2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copy">
    <p:spTree>
      <p:nvGrpSpPr>
        <p:cNvPr id="1" name=""/>
        <p:cNvGrpSpPr/>
        <p:nvPr/>
      </p:nvGrpSpPr>
      <p:grpSpPr>
        <a:xfrm>
          <a:off x="0" y="0"/>
          <a:ext cx="0" cy="0"/>
          <a:chOff x="0" y="0"/>
          <a:chExt cx="0" cy="0"/>
        </a:xfrm>
      </p:grpSpPr>
      <p:sp>
        <p:nvSpPr>
          <p:cNvPr id="221" name="Line"/>
          <p:cNvSpPr/>
          <p:nvPr/>
        </p:nvSpPr>
        <p:spPr>
          <a:xfrm>
            <a:off x="647700" y="4749800"/>
            <a:ext cx="11709421"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22" name="Title Text"/>
          <p:cNvSpPr txBox="1"/>
          <p:nvPr>
            <p:ph type="title"/>
          </p:nvPr>
        </p:nvSpPr>
        <p:spPr>
          <a:xfrm>
            <a:off x="571500" y="1320800"/>
            <a:ext cx="11861800" cy="3175000"/>
          </a:xfrm>
          <a:prstGeom prst="rect">
            <a:avLst/>
          </a:prstGeom>
        </p:spPr>
        <p:txBody>
          <a:bodyPr/>
          <a:lstStyle/>
          <a:p>
            <a:pPr/>
            <a:r>
              <a:t>Title Text</a:t>
            </a:r>
          </a:p>
        </p:txBody>
      </p:sp>
      <p:sp>
        <p:nvSpPr>
          <p:cNvPr id="223" name="Body Level One…"/>
          <p:cNvSpPr txBox="1"/>
          <p:nvPr>
            <p:ph type="body" sz="half" idx="1"/>
          </p:nvPr>
        </p:nvSpPr>
        <p:spPr>
          <a:xfrm>
            <a:off x="571500" y="5016500"/>
            <a:ext cx="11861800" cy="3175000"/>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pic>
        <p:nvPicPr>
          <p:cNvPr id="224" name="Image" descr="Image"/>
          <p:cNvPicPr>
            <a:picLocks noChangeAspect="1"/>
          </p:cNvPicPr>
          <p:nvPr/>
        </p:nvPicPr>
        <p:blipFill>
          <a:blip r:embed="rId2">
            <a:extLst/>
          </a:blip>
          <a:stretch>
            <a:fillRect/>
          </a:stretch>
        </p:blipFill>
        <p:spPr>
          <a:xfrm>
            <a:off x="5896744" y="5016500"/>
            <a:ext cx="6868247" cy="2074211"/>
          </a:xfrm>
          <a:prstGeom prst="rect">
            <a:avLst/>
          </a:prstGeom>
          <a:ln w="12700">
            <a:miter lim="400000"/>
          </a:ln>
        </p:spPr>
      </p:pic>
      <p:sp>
        <p:nvSpPr>
          <p:cNvPr id="225" name="Slide Number"/>
          <p:cNvSpPr txBox="1"/>
          <p:nvPr>
            <p:ph type="sldNum" sz="quarter" idx="2"/>
          </p:nvPr>
        </p:nvSpPr>
        <p:spPr>
          <a:xfrm>
            <a:off x="12268200"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copy">
    <p:spTree>
      <p:nvGrpSpPr>
        <p:cNvPr id="1" name=""/>
        <p:cNvGrpSpPr/>
        <p:nvPr/>
      </p:nvGrpSpPr>
      <p:grpSpPr>
        <a:xfrm>
          <a:off x="0" y="0"/>
          <a:ext cx="0" cy="0"/>
          <a:chOff x="0" y="0"/>
          <a:chExt cx="0" cy="0"/>
        </a:xfrm>
      </p:grpSpPr>
      <p:sp>
        <p:nvSpPr>
          <p:cNvPr id="232" name="Title Text"/>
          <p:cNvSpPr txBox="1"/>
          <p:nvPr>
            <p:ph type="title"/>
          </p:nvPr>
        </p:nvSpPr>
        <p:spPr>
          <a:prstGeom prst="rect">
            <a:avLst/>
          </a:prstGeom>
        </p:spPr>
        <p:txBody>
          <a:bodyPr/>
          <a:lstStyle/>
          <a:p>
            <a:pPr/>
            <a:r>
              <a:t>Title Text</a:t>
            </a:r>
          </a:p>
        </p:txBody>
      </p:sp>
      <p:sp>
        <p:nvSpPr>
          <p:cNvPr id="23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241" name="Image" descr="Image"/>
          <p:cNvPicPr>
            <a:picLocks noChangeAspect="1"/>
          </p:cNvPicPr>
          <p:nvPr/>
        </p:nvPicPr>
        <p:blipFill>
          <a:blip r:embed="rId2">
            <a:extLst/>
          </a:blip>
          <a:stretch>
            <a:fillRect/>
          </a:stretch>
        </p:blipFill>
        <p:spPr>
          <a:xfrm>
            <a:off x="10096955" y="901831"/>
            <a:ext cx="2354952" cy="711197"/>
          </a:xfrm>
          <a:prstGeom prst="rect">
            <a:avLst/>
          </a:prstGeom>
          <a:ln w="12700">
            <a:miter lim="400000"/>
          </a:ln>
        </p:spPr>
      </p:pic>
      <p:sp>
        <p:nvSpPr>
          <p:cNvPr id="2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 2 Column">
    <p:spTree>
      <p:nvGrpSpPr>
        <p:cNvPr id="1" name=""/>
        <p:cNvGrpSpPr/>
        <p:nvPr/>
      </p:nvGrpSpPr>
      <p:grpSpPr>
        <a:xfrm>
          <a:off x="0" y="0"/>
          <a:ext cx="0" cy="0"/>
          <a:chOff x="0" y="0"/>
          <a:chExt cx="0" cy="0"/>
        </a:xfrm>
      </p:grpSpPr>
      <p:sp>
        <p:nvSpPr>
          <p:cNvPr id="249"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50" name="Title Text"/>
          <p:cNvSpPr txBox="1"/>
          <p:nvPr>
            <p:ph type="title"/>
          </p:nvPr>
        </p:nvSpPr>
        <p:spPr>
          <a:prstGeom prst="rect">
            <a:avLst/>
          </a:prstGeom>
        </p:spPr>
        <p:txBody>
          <a:bodyPr/>
          <a:lstStyle/>
          <a:p>
            <a:pPr/>
            <a:r>
              <a:t>Title Text</a:t>
            </a:r>
          </a:p>
        </p:txBody>
      </p:sp>
      <p:sp>
        <p:nvSpPr>
          <p:cNvPr id="251" name="Body Level One…"/>
          <p:cNvSpPr txBox="1"/>
          <p:nvPr>
            <p:ph type="body" idx="1"/>
          </p:nvPr>
        </p:nvSpPr>
        <p:spPr>
          <a:prstGeom prst="rect">
            <a:avLst/>
          </a:prstGeom>
        </p:spPr>
        <p:txBody>
          <a:bodyPr numCol="2" spcCol="593090"/>
          <a:lstStyle/>
          <a:p>
            <a:pPr/>
            <a:r>
              <a:t>Body Level One</a:t>
            </a:r>
          </a:p>
          <a:p>
            <a:pPr lvl="1"/>
            <a:r>
              <a:t>Body Level Two</a:t>
            </a:r>
          </a:p>
          <a:p>
            <a:pPr lvl="2"/>
            <a:r>
              <a:t>Body Level Three</a:t>
            </a:r>
          </a:p>
          <a:p>
            <a:pPr lvl="3"/>
            <a:r>
              <a:t>Body Level Four</a:t>
            </a:r>
          </a:p>
          <a:p>
            <a:pPr lvl="4"/>
            <a:r>
              <a:t>Body Level Five</a:t>
            </a:r>
          </a:p>
        </p:txBody>
      </p:sp>
      <p:pic>
        <p:nvPicPr>
          <p:cNvPr id="252" name="Image" descr="Image"/>
          <p:cNvPicPr>
            <a:picLocks noChangeAspect="1"/>
          </p:cNvPicPr>
          <p:nvPr/>
        </p:nvPicPr>
        <p:blipFill>
          <a:blip r:embed="rId2">
            <a:extLst/>
          </a:blip>
          <a:stretch>
            <a:fillRect/>
          </a:stretch>
        </p:blipFill>
        <p:spPr>
          <a:xfrm>
            <a:off x="10096955" y="901831"/>
            <a:ext cx="2354952" cy="711197"/>
          </a:xfrm>
          <a:prstGeom prst="rect">
            <a:avLst/>
          </a:prstGeom>
          <a:ln w="12700">
            <a:miter lim="400000"/>
          </a:ln>
        </p:spPr>
      </p:pic>
      <p:sp>
        <p:nvSpPr>
          <p:cNvPr id="2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p:spTree>
      <p:nvGrpSpPr>
        <p:cNvPr id="1" name=""/>
        <p:cNvGrpSpPr/>
        <p:nvPr/>
      </p:nvGrpSpPr>
      <p:grpSpPr>
        <a:xfrm>
          <a:off x="0" y="0"/>
          <a:ext cx="0" cy="0"/>
          <a:chOff x="0" y="0"/>
          <a:chExt cx="0" cy="0"/>
        </a:xfrm>
      </p:grpSpPr>
      <p:sp>
        <p:nvSpPr>
          <p:cNvPr id="33" name="Title Text"/>
          <p:cNvSpPr txBox="1"/>
          <p:nvPr>
            <p:ph type="title"/>
          </p:nvPr>
        </p:nvSpPr>
        <p:spPr>
          <a:prstGeom prst="rect">
            <a:avLst/>
          </a:prstGeom>
        </p:spPr>
        <p:txBody>
          <a:bodyPr/>
          <a:lstStyle/>
          <a:p>
            <a:pPr/>
            <a:r>
              <a:t>Title Text</a:t>
            </a:r>
          </a:p>
        </p:txBody>
      </p:sp>
      <p:sp>
        <p:nvSpPr>
          <p:cNvPr id="34" name="Body Level One…"/>
          <p:cNvSpPr txBox="1"/>
          <p:nvPr>
            <p:ph type="body" idx="1"/>
          </p:nvPr>
        </p:nvSpPr>
        <p:spPr>
          <a:prstGeom prst="rect">
            <a:avLst/>
          </a:prstGeom>
        </p:spPr>
        <p:txBody>
          <a:bodyPr numCol="2" spcCol="593090"/>
          <a:lstStyle/>
          <a:p>
            <a:pPr/>
            <a:r>
              <a:t>Body Level One</a:t>
            </a:r>
          </a:p>
          <a:p>
            <a:pPr lvl="1"/>
            <a:r>
              <a:t>Body Level Two</a:t>
            </a:r>
          </a:p>
          <a:p>
            <a:pPr lvl="2"/>
            <a:r>
              <a:t>Body Level Three</a:t>
            </a:r>
          </a:p>
          <a:p>
            <a:pPr lvl="3"/>
            <a:r>
              <a:t>Body Level Four</a:t>
            </a:r>
          </a:p>
          <a:p>
            <a:pPr lvl="4"/>
            <a:r>
              <a:t>Body Level Five</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ster #20">
    <p:spTree>
      <p:nvGrpSpPr>
        <p:cNvPr id="1" name=""/>
        <p:cNvGrpSpPr/>
        <p:nvPr/>
      </p:nvGrpSpPr>
      <p:grpSpPr>
        <a:xfrm>
          <a:off x="0" y="0"/>
          <a:ext cx="0" cy="0"/>
          <a:chOff x="0" y="0"/>
          <a:chExt cx="0" cy="0"/>
        </a:xfrm>
      </p:grpSpPr>
      <p:sp>
        <p:nvSpPr>
          <p:cNvPr id="42" name="Title Text"/>
          <p:cNvSpPr txBox="1"/>
          <p:nvPr>
            <p:ph type="title"/>
          </p:nvPr>
        </p:nvSpPr>
        <p:spPr>
          <a:prstGeom prst="rect">
            <a:avLst/>
          </a:prstGeom>
        </p:spPr>
        <p:txBody>
          <a:bodyPr/>
          <a:lstStyle/>
          <a:p>
            <a:pPr/>
            <a:r>
              <a:t>Title Text</a:t>
            </a:r>
          </a:p>
        </p:txBody>
      </p:sp>
      <p:sp>
        <p:nvSpPr>
          <p:cNvPr id="43" name="Body Level One…"/>
          <p:cNvSpPr txBox="1"/>
          <p:nvPr>
            <p:ph type="body" idx="1"/>
          </p:nvPr>
        </p:nvSpPr>
        <p:spPr>
          <a:prstGeom prst="rect">
            <a:avLst/>
          </a:prstGeom>
        </p:spPr>
        <p:txBody>
          <a:bodyPr numCol="2" spcCol="593090"/>
          <a:lstStyle/>
          <a:p>
            <a:pPr/>
            <a:r>
              <a:t>Body Level One</a:t>
            </a:r>
          </a:p>
          <a:p>
            <a:pPr lvl="1"/>
            <a:r>
              <a:t>Body Level Two</a:t>
            </a:r>
          </a:p>
          <a:p>
            <a:pPr lvl="2"/>
            <a:r>
              <a:t>Body Level Three</a:t>
            </a:r>
          </a:p>
          <a:p>
            <a:pPr lvl="3"/>
            <a:r>
              <a:t>Body Level Four</a:t>
            </a:r>
          </a:p>
          <a:p>
            <a:pPr lvl="4"/>
            <a:r>
              <a:t>Body Level Five</a:t>
            </a:r>
          </a:p>
        </p:txBody>
      </p:sp>
      <p:sp>
        <p:nvSpPr>
          <p:cNvPr id="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51" name="Body Level One…"/>
          <p:cNvSpPr txBox="1"/>
          <p:nvPr>
            <p:ph type="body" idx="1"/>
          </p:nvPr>
        </p:nvSpPr>
        <p:spPr>
          <a:xfrm>
            <a:off x="571500" y="863600"/>
            <a:ext cx="11861800" cy="80264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pic>
        <p:nvPicPr>
          <p:cNvPr id="52" name="Image" descr="Image"/>
          <p:cNvPicPr>
            <a:picLocks noChangeAspect="1"/>
          </p:cNvPicPr>
          <p:nvPr/>
        </p:nvPicPr>
        <p:blipFill>
          <a:blip r:embed="rId2">
            <a:extLst/>
          </a:blip>
          <a:stretch>
            <a:fillRect/>
          </a:stretch>
        </p:blipFill>
        <p:spPr>
          <a:xfrm>
            <a:off x="10096955" y="901831"/>
            <a:ext cx="2354952" cy="711197"/>
          </a:xfrm>
          <a:prstGeom prst="rect">
            <a:avLst/>
          </a:prstGeom>
          <a:ln w="12700">
            <a:miter lim="400000"/>
          </a:ln>
        </p:spPr>
      </p:pic>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60" name="Image" descr="Image"/>
          <p:cNvPicPr>
            <a:picLocks noChangeAspect="1"/>
          </p:cNvPicPr>
          <p:nvPr/>
        </p:nvPicPr>
        <p:blipFill>
          <a:blip r:embed="rId2">
            <a:extLst/>
          </a:blip>
          <a:stretch>
            <a:fillRect/>
          </a:stretch>
        </p:blipFill>
        <p:spPr>
          <a:xfrm>
            <a:off x="10096955" y="901831"/>
            <a:ext cx="2354952" cy="711197"/>
          </a:xfrm>
          <a:prstGeom prst="rect">
            <a:avLst/>
          </a:prstGeom>
          <a:ln w="12700">
            <a:miter lim="400000"/>
          </a:ln>
        </p:spPr>
      </p:pic>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Top">
    <p:spTree>
      <p:nvGrpSpPr>
        <p:cNvPr id="1" name=""/>
        <p:cNvGrpSpPr/>
        <p:nvPr/>
      </p:nvGrpSpPr>
      <p:grpSpPr>
        <a:xfrm>
          <a:off x="0" y="0"/>
          <a:ext cx="0" cy="0"/>
          <a:chOff x="0" y="0"/>
          <a:chExt cx="0" cy="0"/>
        </a:xfrm>
      </p:grpSpPr>
      <p:sp>
        <p:nvSpPr>
          <p:cNvPr id="68"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69" name="Title Text"/>
          <p:cNvSpPr txBox="1"/>
          <p:nvPr>
            <p:ph type="title"/>
          </p:nvPr>
        </p:nvSpPr>
        <p:spPr>
          <a:prstGeom prst="rect">
            <a:avLst/>
          </a:prstGeom>
        </p:spPr>
        <p:txBody>
          <a:bodyPr/>
          <a:lstStyle/>
          <a:p>
            <a:pPr/>
            <a:r>
              <a:t>Title Text</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77" name="Title Text"/>
          <p:cNvSpPr txBox="1"/>
          <p:nvPr>
            <p:ph type="title"/>
          </p:nvPr>
        </p:nvSpPr>
        <p:spPr>
          <a:xfrm>
            <a:off x="571500" y="3708400"/>
            <a:ext cx="11861800" cy="2336800"/>
          </a:xfrm>
          <a:prstGeom prst="rect">
            <a:avLst/>
          </a:prstGeom>
        </p:spPr>
        <p:txBody>
          <a:bodyPr anchor="ctr"/>
          <a:lstStyle/>
          <a:p>
            <a:pPr/>
            <a:r>
              <a:t>Title Text</a:t>
            </a:r>
          </a:p>
        </p:txBody>
      </p:sp>
      <p:sp>
        <p:nvSpPr>
          <p:cNvPr id="78" name="Slide Number"/>
          <p:cNvSpPr txBox="1"/>
          <p:nvPr>
            <p:ph type="sldNum" sz="quarter" idx="2"/>
          </p:nvPr>
        </p:nvSpPr>
        <p:spPr>
          <a:xfrm>
            <a:off x="12268200"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85" name="Line"/>
          <p:cNvSpPr/>
          <p:nvPr/>
        </p:nvSpPr>
        <p:spPr>
          <a:xfrm>
            <a:off x="7543800" y="7975599"/>
            <a:ext cx="1" cy="14225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86" name="Image"/>
          <p:cNvSpPr/>
          <p:nvPr>
            <p:ph type="pic" idx="13"/>
          </p:nvPr>
        </p:nvSpPr>
        <p:spPr>
          <a:xfrm>
            <a:off x="-101600" y="0"/>
            <a:ext cx="13106400" cy="8752796"/>
          </a:xfrm>
          <a:prstGeom prst="rect">
            <a:avLst/>
          </a:prstGeom>
        </p:spPr>
        <p:txBody>
          <a:bodyPr lIns="91439" tIns="45719" rIns="91439" bIns="45719"/>
          <a:lstStyle/>
          <a:p>
            <a:pPr/>
          </a:p>
        </p:txBody>
      </p:sp>
      <p:sp>
        <p:nvSpPr>
          <p:cNvPr id="87" name="Title Text"/>
          <p:cNvSpPr txBox="1"/>
          <p:nvPr>
            <p:ph type="title"/>
          </p:nvPr>
        </p:nvSpPr>
        <p:spPr>
          <a:xfrm>
            <a:off x="1409700" y="7785100"/>
            <a:ext cx="5791200" cy="1701800"/>
          </a:xfrm>
          <a:prstGeom prst="rect">
            <a:avLst/>
          </a:prstGeom>
        </p:spPr>
        <p:txBody>
          <a:bodyPr anchor="ctr"/>
          <a:lstStyle>
            <a:lvl1pPr algn="r"/>
          </a:lstStyle>
          <a:p>
            <a:pPr/>
            <a:r>
              <a:t>Title Text</a:t>
            </a:r>
          </a:p>
        </p:txBody>
      </p:sp>
      <p:sp>
        <p:nvSpPr>
          <p:cNvPr id="88" name="Body Level One…"/>
          <p:cNvSpPr txBox="1"/>
          <p:nvPr>
            <p:ph type="body" sz="quarter" idx="1"/>
          </p:nvPr>
        </p:nvSpPr>
        <p:spPr>
          <a:xfrm>
            <a:off x="7848600" y="8470900"/>
            <a:ext cx="4953000" cy="508000"/>
          </a:xfrm>
          <a:prstGeom prst="rect">
            <a:avLst/>
          </a:prstGeom>
        </p:spPr>
        <p:txBody>
          <a:bodyPr/>
          <a:lstStyle>
            <a:lvl1pPr marL="0" indent="0">
              <a:spcBef>
                <a:spcPts val="0"/>
              </a:spcBef>
              <a:buSzTx/>
              <a:buNone/>
              <a:defRPr>
                <a:solidFill>
                  <a:srgbClr val="A9A9A9"/>
                </a:solidFill>
              </a:defRPr>
            </a:lvl1pPr>
            <a:lvl2pPr marL="0" indent="0">
              <a:spcBef>
                <a:spcPts val="0"/>
              </a:spcBef>
              <a:buSzTx/>
              <a:buNone/>
              <a:defRPr>
                <a:solidFill>
                  <a:srgbClr val="A9A9A9"/>
                </a:solidFill>
              </a:defRPr>
            </a:lvl2pPr>
            <a:lvl3pPr marL="0" indent="0">
              <a:spcBef>
                <a:spcPts val="0"/>
              </a:spcBef>
              <a:buSzTx/>
              <a:buNone/>
              <a:defRPr>
                <a:solidFill>
                  <a:srgbClr val="A9A9A9"/>
                </a:solidFill>
              </a:defRPr>
            </a:lvl3pPr>
            <a:lvl4pPr marL="0" indent="0">
              <a:spcBef>
                <a:spcPts val="0"/>
              </a:spcBef>
              <a:buSzTx/>
              <a:buNone/>
              <a:defRPr>
                <a:solidFill>
                  <a:srgbClr val="A9A9A9"/>
                </a:solidFill>
              </a:defRPr>
            </a:lvl4pPr>
            <a:lvl5pPr marL="0" indent="0">
              <a:spcBef>
                <a:spcPts val="0"/>
              </a:spcBef>
              <a:buSzTx/>
              <a:buNone/>
              <a:defRPr>
                <a:solidFill>
                  <a:srgbClr val="A9A9A9"/>
                </a:solidFill>
              </a:defRPr>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 name="Title Text"/>
          <p:cNvSpPr txBox="1"/>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lstStyle/>
          <a:p>
            <a:pPr/>
            <a:r>
              <a:t>Title Text</a:t>
            </a:r>
          </a:p>
        </p:txBody>
      </p:sp>
      <p:sp>
        <p:nvSpPr>
          <p:cNvPr id="4" name="Body Level One…"/>
          <p:cNvSpPr txBox="1"/>
          <p:nvPr>
            <p:ph type="body" idx="1"/>
          </p:nvPr>
        </p:nvSpPr>
        <p:spPr>
          <a:xfrm>
            <a:off x="571500" y="2324100"/>
            <a:ext cx="11861800" cy="6565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r>
              <a:t>Body Level One</a:t>
            </a:r>
          </a:p>
          <a:p>
            <a:pPr lvl="1"/>
            <a:r>
              <a:t>Body Level Two</a:t>
            </a:r>
          </a:p>
          <a:p>
            <a:pPr lvl="2"/>
            <a:r>
              <a:t>Body Level Three</a:t>
            </a:r>
          </a:p>
          <a:p>
            <a:pPr lvl="3"/>
            <a:r>
              <a:t>Body Level Four</a:t>
            </a:r>
          </a:p>
          <a:p>
            <a:pPr lvl="4"/>
            <a:r>
              <a:t>Body Level Five</a:t>
            </a:r>
          </a:p>
        </p:txBody>
      </p:sp>
      <p:pic>
        <p:nvPicPr>
          <p:cNvPr id="5" name="Image" descr="Image"/>
          <p:cNvPicPr>
            <a:picLocks noChangeAspect="1"/>
          </p:cNvPicPr>
          <p:nvPr/>
        </p:nvPicPr>
        <p:blipFill>
          <a:blip r:embed="rId2">
            <a:extLst/>
          </a:blip>
          <a:stretch>
            <a:fillRect/>
          </a:stretch>
        </p:blipFill>
        <p:spPr>
          <a:xfrm>
            <a:off x="10096955" y="901831"/>
            <a:ext cx="2354952" cy="711197"/>
          </a:xfrm>
          <a:prstGeom prst="rect">
            <a:avLst/>
          </a:prstGeom>
          <a:ln w="12700">
            <a:miter lim="400000"/>
          </a:ln>
        </p:spPr>
      </p:pic>
      <p:sp>
        <p:nvSpPr>
          <p:cNvPr id="6" name="Slide Number"/>
          <p:cNvSpPr txBox="1"/>
          <p:nvPr>
            <p:ph type="sldNum" sz="quarter" idx="2"/>
          </p:nvPr>
        </p:nvSpPr>
        <p:spPr>
          <a:xfrm>
            <a:off x="12268199" y="9194800"/>
            <a:ext cx="312015" cy="299822"/>
          </a:xfrm>
          <a:prstGeom prst="rect">
            <a:avLst/>
          </a:prstGeom>
          <a:ln w="12700">
            <a:miter lim="400000"/>
          </a:ln>
        </p:spPr>
        <p:txBody>
          <a:bodyPr wrap="none" lIns="50800" tIns="50800" rIns="50800" bIns="50800">
            <a:spAutoFit/>
          </a:bodyPr>
          <a:lstStyle>
            <a:lvl1pPr algn="r">
              <a:defRPr sz="1400">
                <a:latin typeface="+mn-lt"/>
                <a:ea typeface="+mn-ea"/>
                <a:cs typeface="+mn-cs"/>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1pPr>
      <a:lvl2pPr marL="0" marR="0" indent="2286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2pPr>
      <a:lvl3pPr marL="0" marR="0" indent="4572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3pPr>
      <a:lvl4pPr marL="0" marR="0" indent="6858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4pPr>
      <a:lvl5pPr marL="0" marR="0" indent="9144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5pPr>
      <a:lvl6pPr marL="0" marR="0" indent="11430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6pPr>
      <a:lvl7pPr marL="0" marR="0" indent="13716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7pPr>
      <a:lvl8pPr marL="0" marR="0" indent="16002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8pPr>
      <a:lvl9pPr marL="0" marR="0" indent="18288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j-lt"/>
          <a:ea typeface="+mj-ea"/>
          <a:cs typeface="+mj-cs"/>
          <a:sym typeface="Helvetica Neue Light"/>
        </a:defRPr>
      </a:lvl9pPr>
    </p:titleStyle>
    <p:bodyStyle>
      <a:lvl1pPr marL="2667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1pPr>
      <a:lvl2pPr marL="7112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2pPr>
      <a:lvl3pPr marL="11557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3pPr>
      <a:lvl4pPr marL="16002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4pPr>
      <a:lvl5pPr marL="20447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5pPr>
      <a:lvl6pPr marL="24892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6pPr>
      <a:lvl7pPr marL="29337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7pPr>
      <a:lvl8pPr marL="33782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8pPr>
      <a:lvl9pPr marL="3822700" marR="0" indent="-266700" algn="l" defTabSz="584200" rtl="0" latinLnBrk="0">
        <a:lnSpc>
          <a:spcPct val="100000"/>
        </a:lnSpc>
        <a:spcBef>
          <a:spcPts val="2400"/>
        </a:spcBef>
        <a:spcAft>
          <a:spcPts val="0"/>
        </a:spcAft>
        <a:buClrTx/>
        <a:buSzPct val="100000"/>
        <a:buFontTx/>
        <a:buChar char="•"/>
        <a:tabLst/>
        <a:defRPr b="0" baseline="0" cap="none" i="0" spc="0" strike="noStrike" sz="2600" u="none">
          <a:solidFill>
            <a:srgbClr val="444444"/>
          </a:solidFill>
          <a:uFillTx/>
          <a:latin typeface="+mn-lt"/>
          <a:ea typeface="+mn-ea"/>
          <a:cs typeface="+mn-cs"/>
          <a:sym typeface="Helvetica Neue"/>
        </a:defRPr>
      </a:lvl9pPr>
    </p:bodyStyle>
    <p:otherStyle>
      <a:lvl1pPr marL="0" marR="0" indent="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ools.ietf.org/html/rfc1350"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ools.ietf.org/html/draft-ietf-core-coap-18#section-2.1" TargetMode="External"/><Relationship Id="rId3" Type="http://schemas.openxmlformats.org/officeDocument/2006/relationships/hyperlink" Target="http://tools.ietf.org/html/draft-ietf-core-coap-18#section-3" TargetMode="External"/><Relationship Id="rId4" Type="http://schemas.openxmlformats.org/officeDocument/2006/relationships/hyperlink" Target="http://tools.ietf.org/html/draft-ietf-core-coap-18#section-4.2"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 Id="rId3"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9.png"/><Relationship Id="rId3" Type="http://schemas.openxmlformats.org/officeDocument/2006/relationships/image" Target="../media/image3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codepen.io/wasadigi/pen/tJFoy" TargetMode="External"/><Relationship Id="rId3" Type="http://schemas.openxmlformats.org/officeDocument/2006/relationships/hyperlink" Target="http://codepen.io/wasadigi/full/tJFoy/" TargetMode="Externa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codepen.io/wasadigi/pen/tJFoy" TargetMode="External"/><Relationship Id="rId3" Type="http://schemas.openxmlformats.org/officeDocument/2006/relationships/hyperlink" Target="http://codepen.io/wasadigi/full/cmjGA"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codepen.io/wasadigi/full/LtnAp/" TargetMode="Externa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codepen.io/wasadigi/pen/tJFoy" TargetMode="External"/><Relationship Id="rId3" Type="http://schemas.openxmlformats.org/officeDocument/2006/relationships/hyperlink" Target="http://codepen.io/wasadigi/full/nkIil" TargetMode="Externa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codepen.io/wasadigi/full/FeiAd/"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9.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6.png"/><Relationship Id="rId3" Type="http://schemas.openxmlformats.org/officeDocument/2006/relationships/image" Target="../media/image37.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9.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6.png"/><Relationship Id="rId3" Type="http://schemas.openxmlformats.org/officeDocument/2006/relationships/image" Target="../media/image40.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6.png"/><Relationship Id="rId3" Type="http://schemas.openxmlformats.org/officeDocument/2006/relationships/image" Target="../media/image40.png"/><Relationship Id="rId4" Type="http://schemas.openxmlformats.org/officeDocument/2006/relationships/image" Target="../media/image38.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6.png"/><Relationship Id="rId3" Type="http://schemas.openxmlformats.org/officeDocument/2006/relationships/image" Target="../media/image40.png"/><Relationship Id="rId4" Type="http://schemas.openxmlformats.org/officeDocument/2006/relationships/image" Target="../media/image41.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2.png"/><Relationship Id="rId3" Type="http://schemas.openxmlformats.org/officeDocument/2006/relationships/image" Target="../media/image36.png"/><Relationship Id="rId4" Type="http://schemas.openxmlformats.org/officeDocument/2006/relationships/image" Target="../media/image4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hyperlink" Target="http://tools.ietf.org/html/rfc5771" TargetMode="External"/></Relationships>

</file>

<file path=ppt/slides/_rels/slide50.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6.png"/><Relationship Id="rId3" Type="http://schemas.openxmlformats.org/officeDocument/2006/relationships/image" Target="../media/image40.png"/><Relationship Id="rId4" Type="http://schemas.openxmlformats.org/officeDocument/2006/relationships/image" Target="../media/image43.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6.png"/><Relationship Id="rId3" Type="http://schemas.openxmlformats.org/officeDocument/2006/relationships/image" Target="../media/image40.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github.com/wasadigi/Teaching-HEIGVD-RES/tree/master/examples/05-DumbHttpClient" TargetMode="External"/><Relationship Id="rId3" Type="http://schemas.openxmlformats.org/officeDocument/2006/relationships/image" Target="../media/image47.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UDP Programming RES, Lecture 6"/>
          <p:cNvSpPr txBox="1"/>
          <p:nvPr>
            <p:ph type="title"/>
          </p:nvPr>
        </p:nvSpPr>
        <p:spPr>
          <a:prstGeom prst="rect">
            <a:avLst/>
          </a:prstGeom>
        </p:spPr>
        <p:txBody>
          <a:bodyPr/>
          <a:lstStyle/>
          <a:p>
            <a:pPr>
              <a:defRPr sz="6400"/>
            </a:pPr>
            <a:r>
              <a:t>UDP Programming</a:t>
            </a:r>
          </a:p>
          <a:p>
            <a:pPr>
              <a:defRPr sz="3000"/>
            </a:pPr>
            <a:r>
              <a:t>RES, Lecture 6</a:t>
            </a:r>
          </a:p>
        </p:txBody>
      </p:sp>
      <p:sp>
        <p:nvSpPr>
          <p:cNvPr id="263" name="Olivier Liechti"/>
          <p:cNvSpPr txBox="1"/>
          <p:nvPr>
            <p:ph type="body" sz="half" idx="1"/>
          </p:nvPr>
        </p:nvSpPr>
        <p:spPr>
          <a:prstGeom prst="rect">
            <a:avLst/>
          </a:prstGeom>
        </p:spPr>
        <p:txBody>
          <a:bodyPr/>
          <a:lstStyle/>
          <a:p>
            <a:pPr/>
            <a:r>
              <a:t>Olivier Liechti</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ervice Discovery Protocols"/>
          <p:cNvSpPr txBox="1"/>
          <p:nvPr>
            <p:ph type="title"/>
          </p:nvPr>
        </p:nvSpPr>
        <p:spPr>
          <a:prstGeom prst="rect">
            <a:avLst/>
          </a:prstGeom>
        </p:spPr>
        <p:txBody>
          <a:bodyPr/>
          <a:lstStyle/>
          <a:p>
            <a:pPr/>
            <a:r>
              <a:t>Service Discovery Protocols</a:t>
            </a:r>
          </a:p>
        </p:txBody>
      </p:sp>
      <p:sp>
        <p:nvSpPr>
          <p:cNvPr id="327" name="With unicast message transmission, the sender must know who the receiver is and must know how to reach it (i.e. know its address).…"/>
          <p:cNvSpPr txBox="1"/>
          <p:nvPr>
            <p:ph type="body" idx="1"/>
          </p:nvPr>
        </p:nvSpPr>
        <p:spPr>
          <a:prstGeom prst="rect">
            <a:avLst/>
          </a:prstGeom>
        </p:spPr>
        <p:txBody>
          <a:bodyPr/>
          <a:lstStyle/>
          <a:p>
            <a:pPr/>
            <a:r>
              <a:t>With </a:t>
            </a:r>
            <a:r>
              <a:rPr b="1"/>
              <a:t>unicast</a:t>
            </a:r>
            <a:r>
              <a:t> message transmission, the sender must know who the receiver is and must know how to reach it (i.e. know its address).</a:t>
            </a:r>
          </a:p>
          <a:p>
            <a:pPr/>
            <a:r>
              <a:t>With </a:t>
            </a:r>
            <a:r>
              <a:rPr b="1"/>
              <a:t>broadcast</a:t>
            </a:r>
            <a:r>
              <a:t> and </a:t>
            </a:r>
            <a:r>
              <a:rPr b="1"/>
              <a:t>multicast</a:t>
            </a:r>
            <a:r>
              <a:t>, this is not required. The sender knows that nodes that are either </a:t>
            </a:r>
            <a:r>
              <a:rPr i="1"/>
              <a:t>nearby</a:t>
            </a:r>
            <a:r>
              <a:t>, or that have </a:t>
            </a:r>
            <a:r>
              <a:rPr i="1"/>
              <a:t>expressed their interest</a:t>
            </a:r>
            <a:r>
              <a:t>, will receive a copy of the message.</a:t>
            </a:r>
          </a:p>
          <a:p>
            <a:pPr/>
            <a:r>
              <a:t>This property can be used to </a:t>
            </a:r>
            <a:r>
              <a:rPr b="1"/>
              <a:t>discover the availability of services or resources</a:t>
            </a:r>
            <a:r>
              <a:t> in a </a:t>
            </a:r>
            <a:r>
              <a:rPr i="1"/>
              <a:t>dynamic environment</a:t>
            </a:r>
            <a:r>
              <a:t>.</a:t>
            </a:r>
          </a:p>
        </p:txBody>
      </p:sp>
      <p:pic>
        <p:nvPicPr>
          <p:cNvPr id="328" name="droppedImage.png" descr="droppedImage.png"/>
          <p:cNvPicPr>
            <a:picLocks noChangeAspect="1"/>
          </p:cNvPicPr>
          <p:nvPr/>
        </p:nvPicPr>
        <p:blipFill>
          <a:blip r:embed="rId2">
            <a:extLst/>
          </a:blip>
          <a:stretch>
            <a:fillRect/>
          </a:stretch>
        </p:blipFill>
        <p:spPr>
          <a:xfrm>
            <a:off x="1168400" y="5613400"/>
            <a:ext cx="4495800" cy="4495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35" name="Group"/>
          <p:cNvGrpSpPr/>
          <p:nvPr/>
        </p:nvGrpSpPr>
        <p:grpSpPr>
          <a:xfrm>
            <a:off x="3976507" y="3585090"/>
            <a:ext cx="5994403" cy="2374901"/>
            <a:chOff x="0" y="0"/>
            <a:chExt cx="5994402" cy="2374900"/>
          </a:xfrm>
        </p:grpSpPr>
        <p:sp>
          <p:nvSpPr>
            <p:cNvPr id="330" name="Line"/>
            <p:cNvSpPr/>
            <p:nvPr/>
          </p:nvSpPr>
          <p:spPr>
            <a:xfrm>
              <a:off x="9934" y="0"/>
              <a:ext cx="5635892" cy="981486"/>
            </a:xfrm>
            <a:prstGeom prst="line">
              <a:avLst/>
            </a:prstGeom>
            <a:noFill/>
            <a:ln w="63500" cap="flat">
              <a:solidFill>
                <a:srgbClr val="AAAAAA"/>
              </a:solidFill>
              <a:custDash>
                <a:ds d="200000" sp="200000"/>
              </a:custDash>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sp>
          <p:nvSpPr>
            <p:cNvPr id="331" name="Line"/>
            <p:cNvSpPr/>
            <p:nvPr/>
          </p:nvSpPr>
          <p:spPr>
            <a:xfrm>
              <a:off x="9144" y="586735"/>
              <a:ext cx="5905778" cy="523667"/>
            </a:xfrm>
            <a:prstGeom prst="line">
              <a:avLst/>
            </a:prstGeom>
            <a:noFill/>
            <a:ln w="63500" cap="flat">
              <a:solidFill>
                <a:srgbClr val="AAAAAA"/>
              </a:solidFill>
              <a:custDash>
                <a:ds d="200000" sp="200000"/>
              </a:custDash>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sp>
          <p:nvSpPr>
            <p:cNvPr id="332" name="Line"/>
            <p:cNvSpPr/>
            <p:nvPr/>
          </p:nvSpPr>
          <p:spPr>
            <a:xfrm>
              <a:off x="7298" y="1186629"/>
              <a:ext cx="5987105" cy="18"/>
            </a:xfrm>
            <a:prstGeom prst="line">
              <a:avLst/>
            </a:prstGeom>
            <a:noFill/>
            <a:ln w="63500" cap="flat">
              <a:solidFill>
                <a:srgbClr val="AAAAAA"/>
              </a:solidFill>
              <a:custDash>
                <a:ds d="200000" sp="200000"/>
              </a:custDash>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sp>
          <p:nvSpPr>
            <p:cNvPr id="333" name="Line"/>
            <p:cNvSpPr/>
            <p:nvPr/>
          </p:nvSpPr>
          <p:spPr>
            <a:xfrm flipV="1">
              <a:off x="-1" y="1266349"/>
              <a:ext cx="5905778" cy="523668"/>
            </a:xfrm>
            <a:prstGeom prst="line">
              <a:avLst/>
            </a:prstGeom>
            <a:noFill/>
            <a:ln w="63500" cap="flat">
              <a:solidFill>
                <a:srgbClr val="AAAAAA"/>
              </a:solidFill>
              <a:custDash>
                <a:ds d="200000" sp="200000"/>
              </a:custDash>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sp>
          <p:nvSpPr>
            <p:cNvPr id="334" name="Line"/>
            <p:cNvSpPr/>
            <p:nvPr/>
          </p:nvSpPr>
          <p:spPr>
            <a:xfrm flipV="1">
              <a:off x="-1" y="1393414"/>
              <a:ext cx="5635892" cy="981486"/>
            </a:xfrm>
            <a:prstGeom prst="line">
              <a:avLst/>
            </a:prstGeom>
            <a:noFill/>
            <a:ln w="63500" cap="flat">
              <a:solidFill>
                <a:srgbClr val="AAAAAA"/>
              </a:solidFill>
              <a:custDash>
                <a:ds d="200000" sp="200000"/>
              </a:custDash>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grpSp>
      <p:sp>
        <p:nvSpPr>
          <p:cNvPr id="336" name="Model 1: Advertise Service Periodically"/>
          <p:cNvSpPr txBox="1"/>
          <p:nvPr>
            <p:ph type="title"/>
          </p:nvPr>
        </p:nvSpPr>
        <p:spPr>
          <a:prstGeom prst="rect">
            <a:avLst/>
          </a:prstGeom>
        </p:spPr>
        <p:txBody>
          <a:bodyPr/>
          <a:lstStyle/>
          <a:p>
            <a:pPr/>
            <a:r>
              <a:t>Model 1: Advertise Service Periodically</a:t>
            </a:r>
          </a:p>
        </p:txBody>
      </p:sp>
      <p:sp>
        <p:nvSpPr>
          <p:cNvPr id="337" name="Service…"/>
          <p:cNvSpPr/>
          <p:nvPr/>
        </p:nvSpPr>
        <p:spPr>
          <a:xfrm>
            <a:off x="660400" y="3365500"/>
            <a:ext cx="2806700" cy="2806700"/>
          </a:xfrm>
          <a:prstGeom prst="rect">
            <a:avLst/>
          </a:prstGeom>
          <a:solidFill>
            <a:srgbClr val="FFAA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600"/>
            </a:pPr>
            <a:r>
              <a:t>Service</a:t>
            </a:r>
          </a:p>
          <a:p>
            <a:pPr>
              <a:defRPr sz="3600"/>
            </a:pPr>
            <a:r>
              <a:t>Consumer</a:t>
            </a:r>
          </a:p>
        </p:txBody>
      </p:sp>
      <p:sp>
        <p:nvSpPr>
          <p:cNvPr id="338" name="Service…"/>
          <p:cNvSpPr/>
          <p:nvPr/>
        </p:nvSpPr>
        <p:spPr>
          <a:xfrm>
            <a:off x="9537700" y="3365500"/>
            <a:ext cx="2806700" cy="2806700"/>
          </a:xfrm>
          <a:prstGeom prst="rect">
            <a:avLst/>
          </a:prstGeom>
          <a:solidFill>
            <a:srgbClr val="FFAA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600"/>
            </a:pPr>
            <a:r>
              <a:t>Service</a:t>
            </a:r>
          </a:p>
          <a:p>
            <a:pPr>
              <a:defRPr sz="3600"/>
            </a:pPr>
            <a:r>
              <a:t>Provider</a:t>
            </a:r>
          </a:p>
        </p:txBody>
      </p:sp>
      <p:sp>
        <p:nvSpPr>
          <p:cNvPr id="339" name="Server"/>
          <p:cNvSpPr/>
          <p:nvPr/>
        </p:nvSpPr>
        <p:spPr>
          <a:xfrm>
            <a:off x="9537700" y="6172200"/>
            <a:ext cx="2806700" cy="1244600"/>
          </a:xfrm>
          <a:prstGeom prst="rect">
            <a:avLst/>
          </a:prstGeom>
          <a:solidFill>
            <a:srgbClr val="FFAA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pPr/>
            <a:r>
              <a:t>Server</a:t>
            </a:r>
          </a:p>
        </p:txBody>
      </p:sp>
      <p:sp>
        <p:nvSpPr>
          <p:cNvPr id="340" name="Client"/>
          <p:cNvSpPr/>
          <p:nvPr/>
        </p:nvSpPr>
        <p:spPr>
          <a:xfrm>
            <a:off x="660400" y="6172200"/>
            <a:ext cx="2806700" cy="1244600"/>
          </a:xfrm>
          <a:prstGeom prst="rect">
            <a:avLst/>
          </a:prstGeom>
          <a:solidFill>
            <a:srgbClr val="FFAA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pPr/>
            <a:r>
              <a:t>Client</a:t>
            </a:r>
          </a:p>
        </p:txBody>
      </p:sp>
      <p:sp>
        <p:nvSpPr>
          <p:cNvPr id="341" name="“Hello Strangers.…"/>
          <p:cNvSpPr/>
          <p:nvPr/>
        </p:nvSpPr>
        <p:spPr>
          <a:xfrm>
            <a:off x="4730064" y="3568700"/>
            <a:ext cx="3606801" cy="1397000"/>
          </a:xfrm>
          <a:prstGeom prst="roundRect">
            <a:avLst>
              <a:gd name="adj" fmla="val 6365"/>
            </a:avLst>
          </a:prstGeom>
          <a:solidFill>
            <a:srgbClr val="A8C6FE"/>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defRPr sz="2200"/>
            </a:pPr>
            <a:r>
              <a:t>“Hello </a:t>
            </a:r>
            <a:r>
              <a:rPr b="1">
                <a:latin typeface="+mn-lt"/>
                <a:ea typeface="+mn-ea"/>
                <a:cs typeface="+mn-cs"/>
                <a:sym typeface="Helvetica Neue"/>
              </a:rPr>
              <a:t>Strangers</a:t>
            </a:r>
            <a:r>
              <a:t>.</a:t>
            </a:r>
          </a:p>
          <a:p>
            <a:pPr>
              <a:defRPr sz="2200"/>
            </a:pPr>
            <a:r>
              <a:t>I offer </a:t>
            </a:r>
            <a:r>
              <a:rPr i="1">
                <a:latin typeface="+mn-lt"/>
                <a:ea typeface="+mn-ea"/>
                <a:cs typeface="+mn-cs"/>
                <a:sym typeface="Helvetica Neue"/>
              </a:rPr>
              <a:t>this</a:t>
            </a:r>
            <a:r>
              <a:t> service. You can reach me at </a:t>
            </a:r>
            <a:r>
              <a:rPr i="1">
                <a:latin typeface="+mn-lt"/>
                <a:ea typeface="+mn-ea"/>
                <a:cs typeface="+mn-cs"/>
                <a:sym typeface="Helvetica Neue"/>
              </a:rPr>
              <a:t>this address</a:t>
            </a:r>
            <a:r>
              <a:t>.”</a:t>
            </a:r>
          </a:p>
        </p:txBody>
      </p:sp>
      <p:sp>
        <p:nvSpPr>
          <p:cNvPr id="342" name="Line"/>
          <p:cNvSpPr/>
          <p:nvPr/>
        </p:nvSpPr>
        <p:spPr>
          <a:xfrm flipH="1">
            <a:off x="3674502" y="6681010"/>
            <a:ext cx="5696720" cy="3"/>
          </a:xfrm>
          <a:prstGeom prst="line">
            <a:avLst/>
          </a:prstGeom>
          <a:ln w="25400">
            <a:solidFill>
              <a:srgbClr val="B51A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
        <p:nvSpPr>
          <p:cNvPr id="343" name="Line"/>
          <p:cNvSpPr/>
          <p:nvPr/>
        </p:nvSpPr>
        <p:spPr>
          <a:xfrm flipH="1">
            <a:off x="3670300" y="6896100"/>
            <a:ext cx="5696719" cy="2"/>
          </a:xfrm>
          <a:prstGeom prst="line">
            <a:avLst/>
          </a:prstGeom>
          <a:ln w="25400">
            <a:solidFill>
              <a:srgbClr val="B51A00"/>
            </a:solidFill>
            <a:miter lim="400000"/>
            <a:tailEnd type="triangle"/>
          </a:ln>
        </p:spPr>
        <p:txBody>
          <a:bodyPr lIns="50800" tIns="50800" rIns="50800" bIns="50800" anchor="ctr"/>
          <a:lstStyle/>
          <a:p>
            <a:pPr algn="l" defTabSz="457200">
              <a:defRPr sz="1200">
                <a:latin typeface="Helvetica"/>
                <a:ea typeface="Helvetica"/>
                <a:cs typeface="Helvetica"/>
                <a:sym typeface="Helvetica"/>
              </a:defRPr>
            </a:pPr>
          </a:p>
        </p:txBody>
      </p:sp>
      <p:sp>
        <p:nvSpPr>
          <p:cNvPr id="344" name="1"/>
          <p:cNvSpPr/>
          <p:nvPr/>
        </p:nvSpPr>
        <p:spPr>
          <a:xfrm>
            <a:off x="8255000" y="2984500"/>
            <a:ext cx="774700" cy="774700"/>
          </a:xfrm>
          <a:prstGeom prst="ellipse">
            <a:avLst/>
          </a:prstGeom>
          <a:solidFill>
            <a:srgbClr val="B51A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pPr/>
            <a:r>
              <a:t>1</a:t>
            </a:r>
          </a:p>
        </p:txBody>
      </p:sp>
      <p:sp>
        <p:nvSpPr>
          <p:cNvPr id="345" name="2"/>
          <p:cNvSpPr/>
          <p:nvPr/>
        </p:nvSpPr>
        <p:spPr>
          <a:xfrm>
            <a:off x="4127500" y="6832600"/>
            <a:ext cx="774700" cy="774700"/>
          </a:xfrm>
          <a:prstGeom prst="ellipse">
            <a:avLst/>
          </a:prstGeom>
          <a:solidFill>
            <a:srgbClr val="B51A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pPr/>
            <a:r>
              <a:t>2</a:t>
            </a:r>
          </a:p>
        </p:txBody>
      </p:sp>
      <p:sp>
        <p:nvSpPr>
          <p:cNvPr id="346" name="“Hello. I request the use of your service.”"/>
          <p:cNvSpPr/>
          <p:nvPr/>
        </p:nvSpPr>
        <p:spPr>
          <a:xfrm>
            <a:off x="5092700" y="6832600"/>
            <a:ext cx="2260600" cy="1397000"/>
          </a:xfrm>
          <a:prstGeom prst="roundRect">
            <a:avLst>
              <a:gd name="adj" fmla="val 6365"/>
            </a:avLst>
          </a:prstGeom>
          <a:solidFill>
            <a:srgbClr val="A8C6FE"/>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defRPr sz="2200"/>
            </a:pPr>
            <a:r>
              <a:t>“Hello. I </a:t>
            </a:r>
            <a:r>
              <a:rPr b="1">
                <a:latin typeface="+mn-lt"/>
                <a:ea typeface="+mn-ea"/>
                <a:cs typeface="+mn-cs"/>
                <a:sym typeface="Helvetica Neue"/>
              </a:rPr>
              <a:t>request the use</a:t>
            </a:r>
            <a:r>
              <a:t> of your service.”</a:t>
            </a:r>
          </a:p>
        </p:txBody>
      </p:sp>
      <p:pic>
        <p:nvPicPr>
          <p:cNvPr id="347" name="droppedImage.png" descr="droppedImage.png"/>
          <p:cNvPicPr>
            <a:picLocks noChangeAspect="1"/>
          </p:cNvPicPr>
          <p:nvPr/>
        </p:nvPicPr>
        <p:blipFill>
          <a:blip r:embed="rId2">
            <a:extLst/>
          </a:blip>
          <a:stretch>
            <a:fillRect/>
          </a:stretch>
        </p:blipFill>
        <p:spPr>
          <a:xfrm>
            <a:off x="8341804" y="4724400"/>
            <a:ext cx="878397" cy="20193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54" name="Group"/>
          <p:cNvGrpSpPr/>
          <p:nvPr/>
        </p:nvGrpSpPr>
        <p:grpSpPr>
          <a:xfrm flipH="1">
            <a:off x="2820807" y="3775590"/>
            <a:ext cx="5994404" cy="2374901"/>
            <a:chOff x="0" y="0"/>
            <a:chExt cx="5994402" cy="2374900"/>
          </a:xfrm>
        </p:grpSpPr>
        <p:sp>
          <p:nvSpPr>
            <p:cNvPr id="349" name="Line"/>
            <p:cNvSpPr/>
            <p:nvPr/>
          </p:nvSpPr>
          <p:spPr>
            <a:xfrm>
              <a:off x="9934" y="0"/>
              <a:ext cx="5635892" cy="981486"/>
            </a:xfrm>
            <a:prstGeom prst="line">
              <a:avLst/>
            </a:prstGeom>
            <a:noFill/>
            <a:ln w="63500" cap="flat">
              <a:solidFill>
                <a:srgbClr val="AAAAAA"/>
              </a:solidFill>
              <a:custDash>
                <a:ds d="200000" sp="200000"/>
              </a:custDash>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sp>
          <p:nvSpPr>
            <p:cNvPr id="350" name="Line"/>
            <p:cNvSpPr/>
            <p:nvPr/>
          </p:nvSpPr>
          <p:spPr>
            <a:xfrm>
              <a:off x="9144" y="586735"/>
              <a:ext cx="5905778" cy="523667"/>
            </a:xfrm>
            <a:prstGeom prst="line">
              <a:avLst/>
            </a:prstGeom>
            <a:noFill/>
            <a:ln w="63500" cap="flat">
              <a:solidFill>
                <a:srgbClr val="AAAAAA"/>
              </a:solidFill>
              <a:custDash>
                <a:ds d="200000" sp="200000"/>
              </a:custDash>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sp>
          <p:nvSpPr>
            <p:cNvPr id="351" name="Line"/>
            <p:cNvSpPr/>
            <p:nvPr/>
          </p:nvSpPr>
          <p:spPr>
            <a:xfrm>
              <a:off x="7298" y="1186629"/>
              <a:ext cx="5987105" cy="18"/>
            </a:xfrm>
            <a:prstGeom prst="line">
              <a:avLst/>
            </a:prstGeom>
            <a:noFill/>
            <a:ln w="63500" cap="flat">
              <a:solidFill>
                <a:srgbClr val="AAAAAA"/>
              </a:solidFill>
              <a:custDash>
                <a:ds d="200000" sp="200000"/>
              </a:custDash>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sp>
          <p:nvSpPr>
            <p:cNvPr id="352" name="Line"/>
            <p:cNvSpPr/>
            <p:nvPr/>
          </p:nvSpPr>
          <p:spPr>
            <a:xfrm flipV="1">
              <a:off x="-1" y="1266349"/>
              <a:ext cx="5905778" cy="523668"/>
            </a:xfrm>
            <a:prstGeom prst="line">
              <a:avLst/>
            </a:prstGeom>
            <a:noFill/>
            <a:ln w="63500" cap="flat">
              <a:solidFill>
                <a:srgbClr val="AAAAAA"/>
              </a:solidFill>
              <a:custDash>
                <a:ds d="200000" sp="200000"/>
              </a:custDash>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sp>
          <p:nvSpPr>
            <p:cNvPr id="353" name="Line"/>
            <p:cNvSpPr/>
            <p:nvPr/>
          </p:nvSpPr>
          <p:spPr>
            <a:xfrm flipV="1">
              <a:off x="-1" y="1393414"/>
              <a:ext cx="5635892" cy="981486"/>
            </a:xfrm>
            <a:prstGeom prst="line">
              <a:avLst/>
            </a:prstGeom>
            <a:noFill/>
            <a:ln w="63500" cap="flat">
              <a:solidFill>
                <a:srgbClr val="AAAAAA"/>
              </a:solidFill>
              <a:custDash>
                <a:ds d="200000" sp="200000"/>
              </a:custDash>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grpSp>
      <p:sp>
        <p:nvSpPr>
          <p:cNvPr id="355" name="Model 2: Query Service Availability"/>
          <p:cNvSpPr txBox="1"/>
          <p:nvPr>
            <p:ph type="title"/>
          </p:nvPr>
        </p:nvSpPr>
        <p:spPr>
          <a:prstGeom prst="rect">
            <a:avLst/>
          </a:prstGeom>
        </p:spPr>
        <p:txBody>
          <a:bodyPr/>
          <a:lstStyle/>
          <a:p>
            <a:pPr/>
            <a:r>
              <a:t>Model 2: Query Service Availability</a:t>
            </a:r>
          </a:p>
        </p:txBody>
      </p:sp>
      <p:sp>
        <p:nvSpPr>
          <p:cNvPr id="356" name="Service…"/>
          <p:cNvSpPr/>
          <p:nvPr/>
        </p:nvSpPr>
        <p:spPr>
          <a:xfrm>
            <a:off x="660400" y="3530600"/>
            <a:ext cx="2806700" cy="2806700"/>
          </a:xfrm>
          <a:prstGeom prst="rect">
            <a:avLst/>
          </a:prstGeom>
          <a:solidFill>
            <a:srgbClr val="FFAA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600"/>
            </a:pPr>
            <a:r>
              <a:t>Service</a:t>
            </a:r>
          </a:p>
          <a:p>
            <a:pPr>
              <a:defRPr sz="3600"/>
            </a:pPr>
            <a:r>
              <a:t>Consumer</a:t>
            </a:r>
          </a:p>
        </p:txBody>
      </p:sp>
      <p:sp>
        <p:nvSpPr>
          <p:cNvPr id="357" name="Server"/>
          <p:cNvSpPr/>
          <p:nvPr/>
        </p:nvSpPr>
        <p:spPr>
          <a:xfrm>
            <a:off x="9537700" y="6337300"/>
            <a:ext cx="2806700" cy="1244600"/>
          </a:xfrm>
          <a:prstGeom prst="rect">
            <a:avLst/>
          </a:prstGeom>
          <a:solidFill>
            <a:srgbClr val="FFAA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pPr/>
            <a:r>
              <a:t>Server</a:t>
            </a:r>
          </a:p>
        </p:txBody>
      </p:sp>
      <p:sp>
        <p:nvSpPr>
          <p:cNvPr id="358" name="Client"/>
          <p:cNvSpPr/>
          <p:nvPr/>
        </p:nvSpPr>
        <p:spPr>
          <a:xfrm>
            <a:off x="660400" y="6337300"/>
            <a:ext cx="2806700" cy="1244600"/>
          </a:xfrm>
          <a:prstGeom prst="rect">
            <a:avLst/>
          </a:prstGeom>
          <a:solidFill>
            <a:srgbClr val="FFAA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pPr/>
            <a:r>
              <a:t>Client</a:t>
            </a:r>
          </a:p>
        </p:txBody>
      </p:sp>
      <p:sp>
        <p:nvSpPr>
          <p:cNvPr id="359" name="“Hello Strangers.…"/>
          <p:cNvSpPr/>
          <p:nvPr/>
        </p:nvSpPr>
        <p:spPr>
          <a:xfrm>
            <a:off x="4064000" y="3340100"/>
            <a:ext cx="3606800" cy="1397000"/>
          </a:xfrm>
          <a:prstGeom prst="roundRect">
            <a:avLst>
              <a:gd name="adj" fmla="val 6365"/>
            </a:avLst>
          </a:prstGeom>
          <a:solidFill>
            <a:srgbClr val="A8C6FE"/>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defRPr sz="2200"/>
            </a:pPr>
            <a:r>
              <a:t>“Hello </a:t>
            </a:r>
            <a:r>
              <a:rPr b="1">
                <a:latin typeface="+mn-lt"/>
                <a:ea typeface="+mn-ea"/>
                <a:cs typeface="+mn-cs"/>
                <a:sym typeface="Helvetica Neue"/>
              </a:rPr>
              <a:t>Strangers</a:t>
            </a:r>
            <a:r>
              <a:t>.</a:t>
            </a:r>
          </a:p>
          <a:p>
            <a:pPr>
              <a:defRPr sz="2200"/>
            </a:pPr>
            <a:r>
              <a:t>I am looking for someone who provides </a:t>
            </a:r>
            <a:r>
              <a:rPr i="1">
                <a:latin typeface="+mn-lt"/>
                <a:ea typeface="+mn-ea"/>
                <a:cs typeface="+mn-cs"/>
                <a:sym typeface="Helvetica Neue"/>
              </a:rPr>
              <a:t>this</a:t>
            </a:r>
            <a:r>
              <a:t> service.</a:t>
            </a:r>
          </a:p>
        </p:txBody>
      </p:sp>
      <p:sp>
        <p:nvSpPr>
          <p:cNvPr id="360" name="Line"/>
          <p:cNvSpPr/>
          <p:nvPr/>
        </p:nvSpPr>
        <p:spPr>
          <a:xfrm flipH="1">
            <a:off x="3674502" y="6846110"/>
            <a:ext cx="5696720" cy="3"/>
          </a:xfrm>
          <a:prstGeom prst="line">
            <a:avLst/>
          </a:prstGeom>
          <a:ln w="25400">
            <a:solidFill>
              <a:srgbClr val="B51A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
        <p:nvSpPr>
          <p:cNvPr id="361" name="Line"/>
          <p:cNvSpPr/>
          <p:nvPr/>
        </p:nvSpPr>
        <p:spPr>
          <a:xfrm flipH="1">
            <a:off x="3670300" y="7061200"/>
            <a:ext cx="5696719" cy="2"/>
          </a:xfrm>
          <a:prstGeom prst="line">
            <a:avLst/>
          </a:prstGeom>
          <a:ln w="25400">
            <a:solidFill>
              <a:srgbClr val="B51A00"/>
            </a:solidFill>
            <a:miter lim="400000"/>
            <a:tailEnd type="triangle"/>
          </a:ln>
        </p:spPr>
        <p:txBody>
          <a:bodyPr lIns="50800" tIns="50800" rIns="50800" bIns="50800" anchor="ctr"/>
          <a:lstStyle/>
          <a:p>
            <a:pPr algn="l" defTabSz="457200">
              <a:defRPr sz="1200">
                <a:latin typeface="Helvetica"/>
                <a:ea typeface="Helvetica"/>
                <a:cs typeface="Helvetica"/>
                <a:sym typeface="Helvetica"/>
              </a:defRPr>
            </a:pPr>
          </a:p>
        </p:txBody>
      </p:sp>
      <p:sp>
        <p:nvSpPr>
          <p:cNvPr id="362" name="1"/>
          <p:cNvSpPr/>
          <p:nvPr/>
        </p:nvSpPr>
        <p:spPr>
          <a:xfrm>
            <a:off x="7137400" y="2832100"/>
            <a:ext cx="774700" cy="774700"/>
          </a:xfrm>
          <a:prstGeom prst="ellipse">
            <a:avLst/>
          </a:prstGeom>
          <a:solidFill>
            <a:srgbClr val="B51A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pPr/>
            <a:r>
              <a:t>1</a:t>
            </a:r>
          </a:p>
        </p:txBody>
      </p:sp>
      <p:sp>
        <p:nvSpPr>
          <p:cNvPr id="363" name="3"/>
          <p:cNvSpPr/>
          <p:nvPr/>
        </p:nvSpPr>
        <p:spPr>
          <a:xfrm>
            <a:off x="4127500" y="6997700"/>
            <a:ext cx="774700" cy="774700"/>
          </a:xfrm>
          <a:prstGeom prst="ellipse">
            <a:avLst/>
          </a:prstGeom>
          <a:solidFill>
            <a:srgbClr val="B51A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pPr/>
            <a:r>
              <a:t>3</a:t>
            </a:r>
          </a:p>
        </p:txBody>
      </p:sp>
      <p:sp>
        <p:nvSpPr>
          <p:cNvPr id="364" name="“Hello. I request the use of your service.”"/>
          <p:cNvSpPr/>
          <p:nvPr/>
        </p:nvSpPr>
        <p:spPr>
          <a:xfrm>
            <a:off x="5092700" y="6997700"/>
            <a:ext cx="2260600" cy="1397000"/>
          </a:xfrm>
          <a:prstGeom prst="roundRect">
            <a:avLst>
              <a:gd name="adj" fmla="val 6365"/>
            </a:avLst>
          </a:prstGeom>
          <a:solidFill>
            <a:srgbClr val="A8C6FE"/>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defRPr sz="2200"/>
            </a:pPr>
            <a:r>
              <a:t>“Hello. I </a:t>
            </a:r>
            <a:r>
              <a:rPr b="1">
                <a:latin typeface="+mn-lt"/>
                <a:ea typeface="+mn-ea"/>
                <a:cs typeface="+mn-cs"/>
                <a:sym typeface="Helvetica Neue"/>
              </a:rPr>
              <a:t>request the use</a:t>
            </a:r>
            <a:r>
              <a:t> of your service.”</a:t>
            </a:r>
          </a:p>
        </p:txBody>
      </p:sp>
      <p:sp>
        <p:nvSpPr>
          <p:cNvPr id="365" name="Line"/>
          <p:cNvSpPr/>
          <p:nvPr/>
        </p:nvSpPr>
        <p:spPr>
          <a:xfrm flipH="1">
            <a:off x="3517900" y="5753102"/>
            <a:ext cx="6199858" cy="3"/>
          </a:xfrm>
          <a:prstGeom prst="line">
            <a:avLst/>
          </a:prstGeom>
          <a:ln w="76200">
            <a:solidFill>
              <a:srgbClr val="0042AA"/>
            </a:solidFill>
            <a:custDash>
              <a:ds d="200000" sp="200000"/>
            </a:custDash>
            <a:miter lim="400000"/>
            <a:tailEnd type="triangle"/>
          </a:ln>
        </p:spPr>
        <p:txBody>
          <a:bodyPr lIns="50800" tIns="50800" rIns="50800" bIns="50800" anchor="ctr"/>
          <a:lstStyle/>
          <a:p>
            <a:pPr algn="l" defTabSz="457200">
              <a:defRPr sz="1200">
                <a:latin typeface="Helvetica"/>
                <a:ea typeface="Helvetica"/>
                <a:cs typeface="Helvetica"/>
                <a:sym typeface="Helvetica"/>
              </a:defRPr>
            </a:pPr>
          </a:p>
        </p:txBody>
      </p:sp>
      <p:sp>
        <p:nvSpPr>
          <p:cNvPr id="366" name="“I offer the service you are looking for. You can reach me at this address.”"/>
          <p:cNvSpPr/>
          <p:nvPr/>
        </p:nvSpPr>
        <p:spPr>
          <a:xfrm>
            <a:off x="5397500" y="5168900"/>
            <a:ext cx="3606800" cy="1397000"/>
          </a:xfrm>
          <a:prstGeom prst="roundRect">
            <a:avLst>
              <a:gd name="adj" fmla="val 6365"/>
            </a:avLst>
          </a:prstGeom>
          <a:solidFill>
            <a:srgbClr val="A8C6FE"/>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defRPr sz="2200"/>
            </a:pPr>
            <a:r>
              <a:t>“</a:t>
            </a:r>
            <a:r>
              <a:rPr b="1">
                <a:latin typeface="+mn-lt"/>
                <a:ea typeface="+mn-ea"/>
                <a:cs typeface="+mn-cs"/>
                <a:sym typeface="Helvetica Neue"/>
              </a:rPr>
              <a:t>I offer</a:t>
            </a:r>
            <a:r>
              <a:t> </a:t>
            </a:r>
            <a:r>
              <a:rPr i="1">
                <a:latin typeface="+mn-lt"/>
                <a:ea typeface="+mn-ea"/>
                <a:cs typeface="+mn-cs"/>
                <a:sym typeface="Helvetica Neue"/>
              </a:rPr>
              <a:t>the</a:t>
            </a:r>
            <a:r>
              <a:t> service you are looking for. You can reach me at </a:t>
            </a:r>
            <a:r>
              <a:rPr i="1">
                <a:latin typeface="+mn-lt"/>
                <a:ea typeface="+mn-ea"/>
                <a:cs typeface="+mn-cs"/>
                <a:sym typeface="Helvetica Neue"/>
              </a:rPr>
              <a:t>this </a:t>
            </a:r>
            <a:r>
              <a:rPr b="1" i="1">
                <a:latin typeface="+mn-lt"/>
                <a:ea typeface="+mn-ea"/>
                <a:cs typeface="+mn-cs"/>
                <a:sym typeface="Helvetica Neue"/>
              </a:rPr>
              <a:t>address</a:t>
            </a:r>
            <a:r>
              <a:t>.”</a:t>
            </a:r>
          </a:p>
        </p:txBody>
      </p:sp>
      <p:sp>
        <p:nvSpPr>
          <p:cNvPr id="367" name="2"/>
          <p:cNvSpPr/>
          <p:nvPr/>
        </p:nvSpPr>
        <p:spPr>
          <a:xfrm>
            <a:off x="8585200" y="5130800"/>
            <a:ext cx="774700" cy="774700"/>
          </a:xfrm>
          <a:prstGeom prst="ellipse">
            <a:avLst/>
          </a:prstGeom>
          <a:solidFill>
            <a:srgbClr val="B51A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pPr/>
            <a:r>
              <a:t>2</a:t>
            </a:r>
          </a:p>
        </p:txBody>
      </p:sp>
      <p:sp>
        <p:nvSpPr>
          <p:cNvPr id="368" name="Service…"/>
          <p:cNvSpPr/>
          <p:nvPr/>
        </p:nvSpPr>
        <p:spPr>
          <a:xfrm>
            <a:off x="9537700" y="3530600"/>
            <a:ext cx="2806700" cy="2806700"/>
          </a:xfrm>
          <a:prstGeom prst="rect">
            <a:avLst/>
          </a:prstGeom>
          <a:solidFill>
            <a:srgbClr val="FFAA00"/>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3600"/>
            </a:pPr>
            <a:r>
              <a:t>Service</a:t>
            </a:r>
          </a:p>
          <a:p>
            <a:pPr>
              <a:defRPr sz="3600"/>
            </a:pPr>
            <a:r>
              <a:t>Provider</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Reliability"/>
          <p:cNvSpPr txBox="1"/>
          <p:nvPr>
            <p:ph type="title"/>
          </p:nvPr>
        </p:nvSpPr>
        <p:spPr>
          <a:xfrm>
            <a:off x="571500" y="1219200"/>
            <a:ext cx="11861800" cy="2336800"/>
          </a:xfrm>
          <a:prstGeom prst="rect">
            <a:avLst/>
          </a:prstGeom>
        </p:spPr>
        <p:txBody>
          <a:bodyPr/>
          <a:lstStyle>
            <a:lvl1pPr algn="ctr">
              <a:defRPr sz="6000"/>
            </a:lvl1pPr>
          </a:lstStyle>
          <a:p>
            <a:pPr/>
            <a:r>
              <a:t>Reliability</a:t>
            </a:r>
          </a:p>
        </p:txBody>
      </p:sp>
      <p:pic>
        <p:nvPicPr>
          <p:cNvPr id="371" name="droppedImage.png" descr="droppedImage.png"/>
          <p:cNvPicPr>
            <a:picLocks noChangeAspect="1"/>
          </p:cNvPicPr>
          <p:nvPr/>
        </p:nvPicPr>
        <p:blipFill>
          <a:blip r:embed="rId2">
            <a:extLst/>
          </a:blip>
          <a:stretch>
            <a:fillRect/>
          </a:stretch>
        </p:blipFill>
        <p:spPr>
          <a:xfrm>
            <a:off x="2438400" y="3276600"/>
            <a:ext cx="8128000" cy="57404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Reliability"/>
          <p:cNvSpPr txBox="1"/>
          <p:nvPr>
            <p:ph type="title"/>
          </p:nvPr>
        </p:nvSpPr>
        <p:spPr>
          <a:prstGeom prst="rect">
            <a:avLst/>
          </a:prstGeom>
        </p:spPr>
        <p:txBody>
          <a:bodyPr/>
          <a:lstStyle/>
          <a:p>
            <a:pPr/>
            <a:r>
              <a:t>Reliability</a:t>
            </a:r>
          </a:p>
        </p:txBody>
      </p:sp>
      <p:sp>
        <p:nvSpPr>
          <p:cNvPr id="374" name="UDP is not a reliable transport protocol:…"/>
          <p:cNvSpPr txBox="1"/>
          <p:nvPr>
            <p:ph type="body" idx="1"/>
          </p:nvPr>
        </p:nvSpPr>
        <p:spPr>
          <a:prstGeom prst="rect">
            <a:avLst/>
          </a:prstGeom>
        </p:spPr>
        <p:txBody>
          <a:bodyPr/>
          <a:lstStyle/>
          <a:p>
            <a:pPr/>
            <a:r>
              <a:t>UDP is </a:t>
            </a:r>
            <a:r>
              <a:rPr b="1"/>
              <a:t>not a reliable transport protocol</a:t>
            </a:r>
            <a:r>
              <a:t>:</a:t>
            </a:r>
          </a:p>
          <a:p>
            <a:pPr lvl="1"/>
            <a:r>
              <a:t>Datagrams can arrive in a different order from which they were sent. </a:t>
            </a:r>
          </a:p>
          <a:p>
            <a:pPr lvl="1"/>
            <a:r>
              <a:t>Datagrams can get lost.</a:t>
            </a:r>
          </a:p>
          <a:p>
            <a:pPr/>
            <a:r>
              <a:t>For some application-level protocols, this is not an issue because they are </a:t>
            </a:r>
            <a:r>
              <a:rPr b="1"/>
              <a:t>tolerant to data loss</a:t>
            </a:r>
            <a:r>
              <a:t>. For example, think of a </a:t>
            </a:r>
            <a:r>
              <a:rPr b="1"/>
              <a:t>media streaming</a:t>
            </a:r>
            <a:r>
              <a:t> protocol.</a:t>
            </a:r>
          </a:p>
          <a:p>
            <a:pPr/>
            <a:r>
              <a:t>But </a:t>
            </a:r>
            <a:r>
              <a:rPr b="1"/>
              <a:t>if no data loss can be tolerated at the application level</a:t>
            </a:r>
            <a:r>
              <a:t> (which is typically the case for file transfer protocols), does it mean that it is impossible to use UDP?</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Who Is Responsible for Reliability?"/>
          <p:cNvSpPr txBox="1"/>
          <p:nvPr>
            <p:ph type="title"/>
          </p:nvPr>
        </p:nvSpPr>
        <p:spPr>
          <a:prstGeom prst="rect">
            <a:avLst/>
          </a:prstGeom>
        </p:spPr>
        <p:txBody>
          <a:bodyPr/>
          <a:lstStyle/>
          <a:p>
            <a:pPr/>
            <a:r>
              <a:t>Who Is Responsible for Reliability?</a:t>
            </a:r>
          </a:p>
        </p:txBody>
      </p:sp>
      <p:sp>
        <p:nvSpPr>
          <p:cNvPr id="377" name="It is actually possible to implement reliable application-level protocols on top of UDP, but...…"/>
          <p:cNvSpPr txBox="1"/>
          <p:nvPr>
            <p:ph type="body" idx="1"/>
          </p:nvPr>
        </p:nvSpPr>
        <p:spPr>
          <a:prstGeom prst="rect">
            <a:avLst/>
          </a:prstGeom>
        </p:spPr>
        <p:txBody>
          <a:bodyPr/>
          <a:lstStyle/>
          <a:p>
            <a:pPr/>
            <a:r>
              <a:rPr b="1"/>
              <a:t>It is actually possible</a:t>
            </a:r>
            <a:r>
              <a:t> to implement reliable application-level protocols on top of UDP, but...</a:t>
            </a:r>
          </a:p>
          <a:p>
            <a:pPr lvl="1"/>
            <a:r>
              <a:t>It is the </a:t>
            </a:r>
            <a:r>
              <a:rPr b="1"/>
              <a:t>responsibility of the application-level protocol specification</a:t>
            </a:r>
            <a:r>
              <a:t> to include appropriate mechanisms to overcome the limitations of UDP. </a:t>
            </a:r>
          </a:p>
          <a:p>
            <a:pPr lvl="1"/>
            <a:r>
              <a:t>It is the </a:t>
            </a:r>
            <a:r>
              <a:rPr b="1"/>
              <a:t>responsibility of the application developer</a:t>
            </a:r>
            <a:r>
              <a:t> to implement these mechanisms.</a:t>
            </a:r>
          </a:p>
          <a:p>
            <a:pPr/>
            <a:r>
              <a:t>In other words, it is up to the application developer to “</a:t>
            </a:r>
            <a:r>
              <a:rPr b="1"/>
              <a:t>do the kind of stuff that TCP usually does</a:t>
            </a:r>
            <a:r>
              <a:t>”.</a:t>
            </a:r>
          </a:p>
          <a:p>
            <a:pPr/>
            <a:r>
              <a:t>Do you remember about </a:t>
            </a:r>
            <a:r>
              <a:rPr b="1"/>
              <a:t>acknowledgments</a:t>
            </a:r>
            <a:r>
              <a:t>, </a:t>
            </a:r>
            <a:r>
              <a:rPr b="1"/>
              <a:t>timers</a:t>
            </a:r>
            <a:r>
              <a:t>, </a:t>
            </a:r>
            <a:r>
              <a:rPr b="1"/>
              <a:t>retransmissions</a:t>
            </a:r>
            <a:r>
              <a:t>, </a:t>
            </a:r>
            <a:r>
              <a:rPr b="1"/>
              <a:t>stop-and-wait</a:t>
            </a:r>
            <a:r>
              <a:t>, </a:t>
            </a:r>
            <a:r>
              <a:rPr b="1"/>
              <a:t>sliding windows</a:t>
            </a:r>
            <a:r>
              <a:t>, etc?</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A First Example: TFTP"/>
          <p:cNvSpPr txBox="1"/>
          <p:nvPr>
            <p:ph type="title"/>
          </p:nvPr>
        </p:nvSpPr>
        <p:spPr>
          <a:prstGeom prst="rect">
            <a:avLst/>
          </a:prstGeom>
        </p:spPr>
        <p:txBody>
          <a:bodyPr/>
          <a:lstStyle/>
          <a:p>
            <a:pPr/>
            <a:r>
              <a:t>A First Example: TFTP</a:t>
            </a:r>
          </a:p>
        </p:txBody>
      </p:sp>
      <p:sp>
        <p:nvSpPr>
          <p:cNvPr id="380" name="Trivial File Transfer Protocol (TFTP)…"/>
          <p:cNvSpPr txBox="1"/>
          <p:nvPr>
            <p:ph type="body" idx="1"/>
          </p:nvPr>
        </p:nvSpPr>
        <p:spPr>
          <a:prstGeom prst="rect">
            <a:avLst/>
          </a:prstGeom>
        </p:spPr>
        <p:txBody>
          <a:bodyPr>
            <a:normAutofit fontScale="100000" lnSpcReduction="0"/>
          </a:bodyPr>
          <a:lstStyle/>
          <a:p>
            <a:pPr>
              <a:defRPr b="1"/>
            </a:pPr>
            <a:r>
              <a:t>Trivial File Transfer Protocol (TFTP)</a:t>
            </a:r>
          </a:p>
          <a:p>
            <a:pPr lvl="1"/>
            <a:r>
              <a:rPr u="sng">
                <a:hlinkClick r:id="rId2" invalidUrl="" action="" tgtFrame="" tooltip="" history="1" highlightClick="0" endSnd="0"/>
              </a:rPr>
              <a:t>http://tools.ietf.org/html/rfc1350</a:t>
            </a:r>
          </a:p>
          <a:p>
            <a:pPr lvl="1"/>
            <a:r>
              <a:t>“TFTP is a very simple protocol used to transfer files. It is from this that its name comes, Trivial File Transfer Protocol or TFTP. </a:t>
            </a:r>
            <a:r>
              <a:rPr b="1"/>
              <a:t>Each nonterminal packet is acknowledged separately.</a:t>
            </a:r>
            <a:r>
              <a:t>  This document describes the protocol and its types of packets.  The document also explains the reasons behind some of the design decisions.”</a:t>
            </a:r>
          </a:p>
          <a:p>
            <a:pPr lvl="1"/>
            <a:r>
              <a:t>“Any transfer begins with a request to read or write a file, which also serves to request a connection.  If the server grants the request, the connection is opened and the file is sent in fixed length blocks of 512 bytes.  Each data packet contains one block of data, and must be acknowledged by an acknowledgment packet </a:t>
            </a:r>
            <a:r>
              <a:rPr b="1"/>
              <a:t>before</a:t>
            </a:r>
            <a:r>
              <a:t> the next packet can be sent.”</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A Second Example: CoAP"/>
          <p:cNvSpPr txBox="1"/>
          <p:nvPr>
            <p:ph type="title"/>
          </p:nvPr>
        </p:nvSpPr>
        <p:spPr>
          <a:prstGeom prst="rect">
            <a:avLst/>
          </a:prstGeom>
        </p:spPr>
        <p:txBody>
          <a:bodyPr/>
          <a:lstStyle/>
          <a:p>
            <a:pPr/>
            <a:r>
              <a:t>A Second Example: CoAP</a:t>
            </a:r>
          </a:p>
        </p:txBody>
      </p:sp>
      <p:sp>
        <p:nvSpPr>
          <p:cNvPr id="383" name="Constrained Application Protocol (CoAP)…"/>
          <p:cNvSpPr txBox="1"/>
          <p:nvPr>
            <p:ph type="body" idx="1"/>
          </p:nvPr>
        </p:nvSpPr>
        <p:spPr>
          <a:prstGeom prst="rect">
            <a:avLst/>
          </a:prstGeom>
        </p:spPr>
        <p:txBody>
          <a:bodyPr>
            <a:normAutofit fontScale="100000" lnSpcReduction="0"/>
          </a:bodyPr>
          <a:lstStyle/>
          <a:p>
            <a:pPr marL="194690" indent="-194690" defTabSz="426466">
              <a:spcBef>
                <a:spcPts val="1700"/>
              </a:spcBef>
              <a:defRPr b="1" sz="1898"/>
            </a:pPr>
            <a:r>
              <a:t>Constrained Application Protocol (CoAP) </a:t>
            </a:r>
          </a:p>
          <a:p>
            <a:pPr lvl="1" marL="519176" indent="-194690" defTabSz="426466">
              <a:spcBef>
                <a:spcPts val="1700"/>
              </a:spcBef>
              <a:defRPr sz="1898"/>
            </a:pPr>
            <a:r>
              <a:t>http://tools.ietf.org/html/draft-ietf-core-coap-18</a:t>
            </a:r>
          </a:p>
          <a:p>
            <a:pPr lvl="1" marL="519176" indent="-194690" defTabSz="426466">
              <a:spcBef>
                <a:spcPts val="1700"/>
              </a:spcBef>
              <a:defRPr sz="1898"/>
            </a:pPr>
            <a:r>
              <a:t>“The Constrained Application Protocol (CoAP) is a </a:t>
            </a:r>
            <a:r>
              <a:rPr b="1"/>
              <a:t>specialized web transfer protocol</a:t>
            </a:r>
            <a:r>
              <a:t> for use with constrained nodes and constrained (e.g., low-power, lossy) networks. [...] The protocol is designed for </a:t>
            </a:r>
            <a:r>
              <a:rPr b="1"/>
              <a:t>machine-to-machine (M2M) applications</a:t>
            </a:r>
            <a:r>
              <a:t> such as smart energy and building automation.”</a:t>
            </a:r>
          </a:p>
          <a:p>
            <a:pPr lvl="1" marL="519176" indent="-194690" defTabSz="426466">
              <a:spcBef>
                <a:spcPts val="1700"/>
              </a:spcBef>
              <a:defRPr sz="1898"/>
            </a:pPr>
            <a:r>
              <a:t>“CoAP provides a </a:t>
            </a:r>
            <a:r>
              <a:rPr b="1"/>
              <a:t>request/response interaction model</a:t>
            </a:r>
            <a:r>
              <a:t> between application endpoints, supports built-in discovery of services and resources, and includes key concepts of the Web such as URIs and Internet media types.”</a:t>
            </a:r>
          </a:p>
          <a:p>
            <a:pPr lvl="1" marL="519176" indent="-194690" defTabSz="426466">
              <a:spcBef>
                <a:spcPts val="1700"/>
              </a:spcBef>
              <a:defRPr sz="1898"/>
            </a:pPr>
            <a:r>
              <a:t>“</a:t>
            </a:r>
            <a:r>
              <a:rPr b="1" u="sng">
                <a:hlinkClick r:id="rId2" invalidUrl="" action="" tgtFrame="" tooltip="" history="1" highlightClick="0" endSnd="0"/>
              </a:rPr>
              <a:t>2.1</a:t>
            </a:r>
            <a:r>
              <a:rPr b="1"/>
              <a:t>.  Messaging Model</a:t>
            </a:r>
            <a:r>
              <a:t>. The CoAP messaging model is based on the exchange of messages over UDP between endpoints. CoAP uses a short fixed-length binary header (4 bytes) that may be followed by compact binary options and a payload.  This message format is shared by requests and responses.  The CoAP message format is specified in </a:t>
            </a:r>
            <a:r>
              <a:rPr u="sng">
                <a:hlinkClick r:id="rId3" invalidUrl="" action="" tgtFrame="" tooltip="" history="1" highlightClick="0" endSnd="0"/>
              </a:rPr>
              <a:t>Section 3</a:t>
            </a:r>
            <a:r>
              <a:t>.  </a:t>
            </a:r>
            <a:r>
              <a:rPr b="1"/>
              <a:t>Each message contains a Message ID used to detect duplicates and for optional reliability.</a:t>
            </a:r>
            <a:r>
              <a:t>  (The Message ID is compact; its 16-bit size enables up to about 250 messages per second from one endpoint to another with default protocol parameters.)</a:t>
            </a:r>
          </a:p>
          <a:p>
            <a:pPr lvl="1" marL="519176" indent="-194690" defTabSz="426466">
              <a:spcBef>
                <a:spcPts val="1700"/>
              </a:spcBef>
              <a:defRPr sz="1898"/>
            </a:pPr>
            <a:r>
              <a:t>“</a:t>
            </a:r>
            <a:r>
              <a:rPr b="1" u="sng">
                <a:hlinkClick r:id="rId4" invalidUrl="" action="" tgtFrame="" tooltip="" history="1" highlightClick="0" endSnd="0"/>
              </a:rPr>
              <a:t>4.2</a:t>
            </a:r>
            <a:r>
              <a:rPr b="1"/>
              <a:t>. Messages Transmitted Reliably</a:t>
            </a:r>
            <a:r>
              <a:t>. The reliable transmission of a message is initiated by marking the message as Confirmable in the CoAP header. [...]  A recipient MUST </a:t>
            </a:r>
            <a:r>
              <a:rPr b="1"/>
              <a:t>acknowledge</a:t>
            </a:r>
            <a:r>
              <a:t> a Confirmable message with an Acknowledgement message [...].</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Using the Socket API for a UDP Sender"/>
          <p:cNvSpPr txBox="1"/>
          <p:nvPr>
            <p:ph type="title"/>
          </p:nvPr>
        </p:nvSpPr>
        <p:spPr>
          <a:prstGeom prst="rect">
            <a:avLst/>
          </a:prstGeom>
        </p:spPr>
        <p:txBody>
          <a:bodyPr/>
          <a:lstStyle/>
          <a:p>
            <a:pPr/>
            <a:r>
              <a:t>Using the Socket API for a UDP </a:t>
            </a:r>
            <a:r>
              <a:rPr b="1">
                <a:latin typeface="+mn-lt"/>
                <a:ea typeface="+mn-ea"/>
                <a:cs typeface="+mn-cs"/>
                <a:sym typeface="Helvetica Neue"/>
              </a:rPr>
              <a:t>Sender</a:t>
            </a:r>
          </a:p>
        </p:txBody>
      </p:sp>
      <p:sp>
        <p:nvSpPr>
          <p:cNvPr id="386" name="1. Create a datagram socket (without giving any address / port)…"/>
          <p:cNvSpPr txBox="1"/>
          <p:nvPr/>
        </p:nvSpPr>
        <p:spPr>
          <a:xfrm>
            <a:off x="571500" y="2578100"/>
            <a:ext cx="11849100" cy="3937000"/>
          </a:xfrm>
          <a:prstGeom prst="rect">
            <a:avLst/>
          </a:prstGeom>
          <a:solidFill>
            <a:srgbClr val="FECB3E"/>
          </a:solidFill>
          <a:ln w="12700">
            <a:solidFill>
              <a:srgbClr val="831100"/>
            </a:solidFill>
            <a:miter lim="400000"/>
          </a:ln>
          <a:extLst>
            <a:ext uri="{C572A759-6A51-4108-AA02-DFA0A04FC94B}">
              <ma14:wrappingTextBoxFlag xmlns:ma14="http://schemas.microsoft.com/office/mac/drawingml/2011/main" val="1"/>
            </a:ext>
          </a:extLst>
        </p:spPr>
        <p:txBody>
          <a:bodyPr lIns="203200" tIns="203200" rIns="203200" bIns="203200" anchor="b">
            <a:spAutoFit/>
          </a:bodyPr>
          <a:lstStyle/>
          <a:p>
            <a:pPr algn="l">
              <a:defRPr sz="2400">
                <a:latin typeface="Consolas"/>
                <a:ea typeface="Consolas"/>
                <a:cs typeface="Consolas"/>
                <a:sym typeface="Consolas"/>
              </a:defRPr>
            </a:pPr>
            <a:r>
              <a:t>1. Create a datagram socket (without giving any address / port)</a:t>
            </a:r>
          </a:p>
          <a:p>
            <a:pPr algn="l">
              <a:defRPr sz="2400">
                <a:latin typeface="Consolas"/>
                <a:ea typeface="Consolas"/>
                <a:cs typeface="Consolas"/>
                <a:sym typeface="Consolas"/>
              </a:defRPr>
            </a:pPr>
          </a:p>
          <a:p>
            <a:pPr algn="l">
              <a:defRPr sz="2400">
                <a:latin typeface="Consolas"/>
                <a:ea typeface="Consolas"/>
                <a:cs typeface="Consolas"/>
                <a:sym typeface="Consolas"/>
              </a:defRPr>
            </a:pPr>
            <a:r>
              <a:t>2. Create a datagram and put some data (bytes) in it</a:t>
            </a:r>
          </a:p>
          <a:p>
            <a:pPr algn="l">
              <a:defRPr sz="2400">
                <a:latin typeface="Consolas"/>
                <a:ea typeface="Consolas"/>
                <a:cs typeface="Consolas"/>
                <a:sym typeface="Consolas"/>
              </a:defRPr>
            </a:pPr>
          </a:p>
          <a:p>
            <a:pPr algn="l">
              <a:defRPr sz="2400">
                <a:latin typeface="Consolas"/>
                <a:ea typeface="Consolas"/>
                <a:cs typeface="Consolas"/>
                <a:sym typeface="Consolas"/>
              </a:defRPr>
            </a:pPr>
            <a:r>
              <a:t>3. Send the datagram via the socket, specifying the destination address and port</a:t>
            </a:r>
          </a:p>
          <a:p>
            <a:pPr algn="l">
              <a:defRPr sz="2400">
                <a:latin typeface="Consolas"/>
                <a:ea typeface="Consolas"/>
                <a:cs typeface="Consolas"/>
                <a:sym typeface="Consolas"/>
              </a:defRPr>
            </a:pPr>
          </a:p>
          <a:p>
            <a:pPr algn="l">
              <a:defRPr b="1" sz="2400">
                <a:latin typeface="Consolas"/>
                <a:ea typeface="Consolas"/>
                <a:cs typeface="Consolas"/>
                <a:sym typeface="Consolas"/>
              </a:defRPr>
            </a:pPr>
            <a:r>
              <a:rPr u="sng"/>
              <a:t>If</a:t>
            </a:r>
            <a:r>
              <a:t> a reply is expected:</a:t>
            </a:r>
          </a:p>
          <a:p>
            <a:pPr algn="l">
              <a:defRPr sz="2400">
                <a:latin typeface="Consolas"/>
                <a:ea typeface="Consolas"/>
                <a:cs typeface="Consolas"/>
                <a:sym typeface="Consolas"/>
              </a:defRPr>
            </a:pPr>
          </a:p>
          <a:p>
            <a:pPr algn="l">
              <a:defRPr sz="2400">
                <a:latin typeface="Consolas"/>
                <a:ea typeface="Consolas"/>
                <a:cs typeface="Consolas"/>
                <a:sym typeface="Consolas"/>
              </a:defRPr>
            </a:pPr>
            <a:r>
              <a:t>4. Accept incoming datagrams on the socket</a:t>
            </a:r>
          </a:p>
        </p:txBody>
      </p:sp>
      <p:sp>
        <p:nvSpPr>
          <p:cNvPr id="387" name="Line"/>
          <p:cNvSpPr/>
          <p:nvPr/>
        </p:nvSpPr>
        <p:spPr>
          <a:xfrm>
            <a:off x="8008663" y="6123587"/>
            <a:ext cx="652431" cy="1019514"/>
          </a:xfrm>
          <a:prstGeom prst="line">
            <a:avLst/>
          </a:prstGeom>
          <a:ln w="25400">
            <a:solidFill>
              <a:srgbClr val="9411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
        <p:nvSpPr>
          <p:cNvPr id="388" name="If we do not specify the port when creating the socket, the operating system will automatically assign a free one for us.…"/>
          <p:cNvSpPr txBox="1"/>
          <p:nvPr/>
        </p:nvSpPr>
        <p:spPr>
          <a:xfrm>
            <a:off x="2819400" y="7366000"/>
            <a:ext cx="95631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lgn="l">
              <a:defRPr sz="2200">
                <a:solidFill>
                  <a:srgbClr val="941100"/>
                </a:solidFill>
              </a:defRPr>
            </a:pPr>
            <a:r>
              <a:t>If we do not specify the port when creating the socket, the operating system will </a:t>
            </a:r>
            <a:r>
              <a:rPr b="1">
                <a:latin typeface="+mn-lt"/>
                <a:ea typeface="+mn-ea"/>
                <a:cs typeface="+mn-cs"/>
                <a:sym typeface="Helvetica Neue"/>
              </a:rPr>
              <a:t>automatically assign a free one</a:t>
            </a:r>
            <a:r>
              <a:t> for us. </a:t>
            </a:r>
          </a:p>
          <a:p>
            <a:pPr algn="l">
              <a:defRPr sz="2200">
                <a:solidFill>
                  <a:srgbClr val="941100"/>
                </a:solidFill>
              </a:defRPr>
            </a:pPr>
          </a:p>
          <a:p>
            <a:pPr algn="l">
              <a:defRPr sz="2200">
                <a:solidFill>
                  <a:srgbClr val="941100"/>
                </a:solidFill>
              </a:defRPr>
            </a:pPr>
            <a:r>
              <a:t>This port will be in the “source port” field of the UDP header. The receiver of our datagram will extract this value and will use it to send us the reply (it is a part of the </a:t>
            </a:r>
            <a:r>
              <a:rPr b="1" i="1">
                <a:latin typeface="+mn-lt"/>
                <a:ea typeface="+mn-ea"/>
                <a:cs typeface="+mn-cs"/>
                <a:sym typeface="Helvetica Neue"/>
              </a:rPr>
              <a:t>return address</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387"/>
                                        </p:tgtEl>
                                        <p:attrNameLst>
                                          <p:attrName>style.visibility</p:attrName>
                                        </p:attrNameLst>
                                      </p:cBhvr>
                                      <p:to>
                                        <p:strVal val="visible"/>
                                      </p:to>
                                    </p:set>
                                    <p:anim calcmode="lin" valueType="num">
                                      <p:cBhvr>
                                        <p:cTn id="7" dur="1000" fill="hold"/>
                                        <p:tgtEl>
                                          <p:spTgt spid="387"/>
                                        </p:tgtEl>
                                        <p:attrNameLst>
                                          <p:attrName>ppt_w</p:attrName>
                                        </p:attrNameLst>
                                      </p:cBhvr>
                                      <p:tavLst>
                                        <p:tav tm="0">
                                          <p:val>
                                            <p:fltVal val="0"/>
                                          </p:val>
                                        </p:tav>
                                        <p:tav tm="100000">
                                          <p:val>
                                            <p:strVal val="#ppt_w"/>
                                          </p:val>
                                        </p:tav>
                                      </p:tavLst>
                                    </p:anim>
                                    <p:anim calcmode="lin" valueType="num">
                                      <p:cBhvr>
                                        <p:cTn id="8" dur="1000" fill="hold"/>
                                        <p:tgtEl>
                                          <p:spTgt spid="387"/>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Class="entr" nodeType="afterEffect" presetSubtype="16" presetID="23" grpId="2" fill="hold">
                                  <p:stCondLst>
                                    <p:cond delay="0"/>
                                  </p:stCondLst>
                                  <p:iterate type="el" backwards="0">
                                    <p:tmAbs val="0"/>
                                  </p:iterate>
                                  <p:childTnLst>
                                    <p:set>
                                      <p:cBhvr>
                                        <p:cTn id="11" fill="hold"/>
                                        <p:tgtEl>
                                          <p:spTgt spid="388"/>
                                        </p:tgtEl>
                                        <p:attrNameLst>
                                          <p:attrName>style.visibility</p:attrName>
                                        </p:attrNameLst>
                                      </p:cBhvr>
                                      <p:to>
                                        <p:strVal val="visible"/>
                                      </p:to>
                                    </p:set>
                                    <p:anim calcmode="lin" valueType="num">
                                      <p:cBhvr>
                                        <p:cTn id="12" dur="1000" fill="hold"/>
                                        <p:tgtEl>
                                          <p:spTgt spid="388"/>
                                        </p:tgtEl>
                                        <p:attrNameLst>
                                          <p:attrName>ppt_w</p:attrName>
                                        </p:attrNameLst>
                                      </p:cBhvr>
                                      <p:tavLst>
                                        <p:tav tm="0">
                                          <p:val>
                                            <p:fltVal val="0"/>
                                          </p:val>
                                        </p:tav>
                                        <p:tav tm="100000">
                                          <p:val>
                                            <p:strVal val="#ppt_w"/>
                                          </p:val>
                                        </p:tav>
                                      </p:tavLst>
                                    </p:anim>
                                    <p:anim calcmode="lin" valueType="num">
                                      <p:cBhvr>
                                        <p:cTn id="13" dur="1000" fill="hold"/>
                                        <p:tgtEl>
                                          <p:spTgt spid="38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8" grpId="2"/>
      <p:bldP build="whole" bldLvl="1" animBg="1" rev="0" advAuto="0" spid="387"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Using the Socket API for a UDP Receiver"/>
          <p:cNvSpPr txBox="1"/>
          <p:nvPr>
            <p:ph type="title"/>
          </p:nvPr>
        </p:nvSpPr>
        <p:spPr>
          <a:prstGeom prst="rect">
            <a:avLst/>
          </a:prstGeom>
        </p:spPr>
        <p:txBody>
          <a:bodyPr/>
          <a:lstStyle/>
          <a:p>
            <a:pPr/>
            <a:r>
              <a:t>Using the Socket API for a UDP </a:t>
            </a:r>
            <a:r>
              <a:rPr b="1">
                <a:latin typeface="+mn-lt"/>
                <a:ea typeface="+mn-ea"/>
                <a:cs typeface="+mn-cs"/>
                <a:sym typeface="Helvetica Neue"/>
              </a:rPr>
              <a:t>Receiver</a:t>
            </a:r>
          </a:p>
        </p:txBody>
      </p:sp>
      <p:sp>
        <p:nvSpPr>
          <p:cNvPr id="391" name="1. Create a datagram socket, specifying a particular port…"/>
          <p:cNvSpPr txBox="1"/>
          <p:nvPr/>
        </p:nvSpPr>
        <p:spPr>
          <a:xfrm>
            <a:off x="571500" y="3454400"/>
            <a:ext cx="11849100" cy="3581400"/>
          </a:xfrm>
          <a:prstGeom prst="rect">
            <a:avLst/>
          </a:prstGeom>
          <a:solidFill>
            <a:srgbClr val="FECB3E"/>
          </a:solidFill>
          <a:ln w="12700">
            <a:solidFill>
              <a:srgbClr val="831100"/>
            </a:solidFill>
            <a:miter lim="400000"/>
          </a:ln>
          <a:extLst>
            <a:ext uri="{C572A759-6A51-4108-AA02-DFA0A04FC94B}">
              <ma14:wrappingTextBoxFlag xmlns:ma14="http://schemas.microsoft.com/office/mac/drawingml/2011/main" val="1"/>
            </a:ext>
          </a:extLst>
        </p:spPr>
        <p:txBody>
          <a:bodyPr lIns="203200" tIns="203200" rIns="203200" bIns="203200" anchor="b">
            <a:spAutoFit/>
          </a:bodyPr>
          <a:lstStyle/>
          <a:p>
            <a:pPr algn="l">
              <a:defRPr sz="2400">
                <a:latin typeface="Consolas"/>
                <a:ea typeface="Consolas"/>
                <a:cs typeface="Consolas"/>
                <a:sym typeface="Consolas"/>
              </a:defRPr>
            </a:pPr>
            <a:r>
              <a:t>1. Create a datagram socket, specifying a particular port</a:t>
            </a:r>
          </a:p>
          <a:p>
            <a:pPr algn="l">
              <a:defRPr sz="2400">
                <a:latin typeface="Consolas"/>
                <a:ea typeface="Consolas"/>
                <a:cs typeface="Consolas"/>
                <a:sym typeface="Consolas"/>
              </a:defRPr>
            </a:pPr>
          </a:p>
          <a:p>
            <a:pPr algn="l">
              <a:defRPr sz="2400">
                <a:latin typeface="Consolas"/>
                <a:ea typeface="Consolas"/>
                <a:cs typeface="Consolas"/>
                <a:sym typeface="Consolas"/>
              </a:defRPr>
            </a:pPr>
            <a:r>
              <a:t>2. </a:t>
            </a:r>
            <a:r>
              <a:rPr b="1"/>
              <a:t>Loop</a:t>
            </a:r>
          </a:p>
          <a:p>
            <a:pPr algn="l">
              <a:defRPr sz="2400">
                <a:latin typeface="Consolas"/>
                <a:ea typeface="Consolas"/>
                <a:cs typeface="Consolas"/>
                <a:sym typeface="Consolas"/>
              </a:defRPr>
            </a:pPr>
            <a:r>
              <a:t>   2.1. Accept an incoming datagram via the socket</a:t>
            </a:r>
          </a:p>
          <a:p>
            <a:pPr algn="l">
              <a:defRPr sz="2400">
                <a:latin typeface="Consolas"/>
                <a:ea typeface="Consolas"/>
                <a:cs typeface="Consolas"/>
                <a:sym typeface="Consolas"/>
              </a:defRPr>
            </a:pPr>
            <a:r>
              <a:t>   2.2. Process the datagram</a:t>
            </a:r>
          </a:p>
          <a:p>
            <a:pPr algn="l">
              <a:defRPr sz="2400">
                <a:latin typeface="Consolas"/>
                <a:ea typeface="Consolas"/>
                <a:cs typeface="Consolas"/>
                <a:sym typeface="Consolas"/>
              </a:defRPr>
            </a:pPr>
            <a:r>
              <a:t>   2.3. If a reply is expected by the sender</a:t>
            </a:r>
          </a:p>
          <a:p>
            <a:pPr lvl="2" algn="l">
              <a:defRPr sz="2400">
                <a:latin typeface="Consolas"/>
                <a:ea typeface="Consolas"/>
                <a:cs typeface="Consolas"/>
                <a:sym typeface="Consolas"/>
              </a:defRPr>
            </a:pPr>
            <a:r>
              <a:t>    2.3.1. Extract the return address from the request datagram</a:t>
            </a:r>
          </a:p>
          <a:p>
            <a:pPr lvl="2" algn="l">
              <a:defRPr sz="2400">
                <a:latin typeface="Consolas"/>
                <a:ea typeface="Consolas"/>
                <a:cs typeface="Consolas"/>
                <a:sym typeface="Consolas"/>
              </a:defRPr>
            </a:pPr>
            <a:r>
              <a:t>    2.3.2. Prepare a reply datagram</a:t>
            </a:r>
          </a:p>
          <a:p>
            <a:pPr lvl="2" algn="l">
              <a:defRPr sz="2400">
                <a:latin typeface="Consolas"/>
                <a:ea typeface="Consolas"/>
                <a:cs typeface="Consolas"/>
                <a:sym typeface="Consolas"/>
              </a:defRPr>
            </a:pPr>
            <a:r>
              <a:t>    2.3.3. Send the reply datagram via the socket</a:t>
            </a:r>
          </a:p>
        </p:txBody>
      </p:sp>
      <p:sp>
        <p:nvSpPr>
          <p:cNvPr id="392" name="Line"/>
          <p:cNvSpPr/>
          <p:nvPr/>
        </p:nvSpPr>
        <p:spPr>
          <a:xfrm flipV="1">
            <a:off x="2636563" y="2781732"/>
            <a:ext cx="687176" cy="852656"/>
          </a:xfrm>
          <a:prstGeom prst="line">
            <a:avLst/>
          </a:prstGeom>
          <a:ln w="25400">
            <a:solidFill>
              <a:srgbClr val="9411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
        <p:nvSpPr>
          <p:cNvPr id="393" name="It is at this stage that we extract the source port and source IP address from the incoming datagram. We have found the return address, so we know where to the send the response."/>
          <p:cNvSpPr txBox="1"/>
          <p:nvPr/>
        </p:nvSpPr>
        <p:spPr>
          <a:xfrm>
            <a:off x="2260600" y="8267700"/>
            <a:ext cx="9563100" cy="1130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lgn="l">
              <a:defRPr sz="2200">
                <a:solidFill>
                  <a:srgbClr val="941100"/>
                </a:solidFill>
              </a:defRPr>
            </a:pPr>
            <a:r>
              <a:t>It is at this stage that we extract the source port and source IP address from the incoming datagram. We have found the </a:t>
            </a:r>
            <a:r>
              <a:rPr b="1" i="1">
                <a:latin typeface="+mn-lt"/>
                <a:ea typeface="+mn-ea"/>
                <a:cs typeface="+mn-cs"/>
                <a:sym typeface="Helvetica Neue"/>
              </a:rPr>
              <a:t>return address</a:t>
            </a:r>
            <a:r>
              <a:t>, so we know where to the send the response.</a:t>
            </a:r>
          </a:p>
        </p:txBody>
      </p:sp>
      <p:sp>
        <p:nvSpPr>
          <p:cNvPr id="394" name="Application-level protocol specifications often define a standard UDP port, where the clients can send their requests. When this is the case, we have to specify the port number when creating the socket."/>
          <p:cNvSpPr txBox="1"/>
          <p:nvPr/>
        </p:nvSpPr>
        <p:spPr>
          <a:xfrm>
            <a:off x="3510438" y="2120900"/>
            <a:ext cx="8763001" cy="1778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lgn="l">
              <a:defRPr sz="2200">
                <a:solidFill>
                  <a:srgbClr val="941100"/>
                </a:solidFill>
              </a:defRPr>
            </a:pPr>
            <a:r>
              <a:t>Application-level protocol specifications often define </a:t>
            </a:r>
            <a:r>
              <a:rPr b="1">
                <a:latin typeface="+mn-lt"/>
                <a:ea typeface="+mn-ea"/>
                <a:cs typeface="+mn-cs"/>
                <a:sym typeface="Helvetica Neue"/>
              </a:rPr>
              <a:t>a standard UDP port</a:t>
            </a:r>
            <a:r>
              <a:t>, where the clients can send their requests. When this is the case, we have to specify the port number when creating the socket.</a:t>
            </a:r>
          </a:p>
        </p:txBody>
      </p:sp>
      <p:sp>
        <p:nvSpPr>
          <p:cNvPr id="395" name="Line"/>
          <p:cNvSpPr/>
          <p:nvPr/>
        </p:nvSpPr>
        <p:spPr>
          <a:xfrm>
            <a:off x="7719849" y="6090425"/>
            <a:ext cx="472817" cy="2005354"/>
          </a:xfrm>
          <a:prstGeom prst="line">
            <a:avLst/>
          </a:prstGeom>
          <a:ln w="25400">
            <a:solidFill>
              <a:srgbClr val="9411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392"/>
                                        </p:tgtEl>
                                        <p:attrNameLst>
                                          <p:attrName>style.visibility</p:attrName>
                                        </p:attrNameLst>
                                      </p:cBhvr>
                                      <p:to>
                                        <p:strVal val="visible"/>
                                      </p:to>
                                    </p:set>
                                    <p:anim calcmode="lin" valueType="num">
                                      <p:cBhvr>
                                        <p:cTn id="7" dur="1000" fill="hold"/>
                                        <p:tgtEl>
                                          <p:spTgt spid="392"/>
                                        </p:tgtEl>
                                        <p:attrNameLst>
                                          <p:attrName>ppt_w</p:attrName>
                                        </p:attrNameLst>
                                      </p:cBhvr>
                                      <p:tavLst>
                                        <p:tav tm="0">
                                          <p:val>
                                            <p:fltVal val="0"/>
                                          </p:val>
                                        </p:tav>
                                        <p:tav tm="100000">
                                          <p:val>
                                            <p:strVal val="#ppt_w"/>
                                          </p:val>
                                        </p:tav>
                                      </p:tavLst>
                                    </p:anim>
                                    <p:anim calcmode="lin" valueType="num">
                                      <p:cBhvr>
                                        <p:cTn id="8" dur="1000" fill="hold"/>
                                        <p:tgtEl>
                                          <p:spTgt spid="392"/>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Class="entr" nodeType="afterEffect" presetSubtype="16" presetID="23" grpId="2" fill="hold">
                                  <p:stCondLst>
                                    <p:cond delay="0"/>
                                  </p:stCondLst>
                                  <p:iterate type="el" backwards="0">
                                    <p:tmAbs val="0"/>
                                  </p:iterate>
                                  <p:childTnLst>
                                    <p:set>
                                      <p:cBhvr>
                                        <p:cTn id="11" fill="hold"/>
                                        <p:tgtEl>
                                          <p:spTgt spid="393"/>
                                        </p:tgtEl>
                                        <p:attrNameLst>
                                          <p:attrName>style.visibility</p:attrName>
                                        </p:attrNameLst>
                                      </p:cBhvr>
                                      <p:to>
                                        <p:strVal val="visible"/>
                                      </p:to>
                                    </p:set>
                                    <p:anim calcmode="lin" valueType="num">
                                      <p:cBhvr>
                                        <p:cTn id="12" dur="1000" fill="hold"/>
                                        <p:tgtEl>
                                          <p:spTgt spid="393"/>
                                        </p:tgtEl>
                                        <p:attrNameLst>
                                          <p:attrName>ppt_w</p:attrName>
                                        </p:attrNameLst>
                                      </p:cBhvr>
                                      <p:tavLst>
                                        <p:tav tm="0">
                                          <p:val>
                                            <p:fltVal val="0"/>
                                          </p:val>
                                        </p:tav>
                                        <p:tav tm="100000">
                                          <p:val>
                                            <p:strVal val="#ppt_w"/>
                                          </p:val>
                                        </p:tav>
                                      </p:tavLst>
                                    </p:anim>
                                    <p:anim calcmode="lin" valueType="num">
                                      <p:cBhvr>
                                        <p:cTn id="13" dur="1000" fill="hold"/>
                                        <p:tgtEl>
                                          <p:spTgt spid="393"/>
                                        </p:tgtEl>
                                        <p:attrNameLst>
                                          <p:attrName>ppt_h</p:attrName>
                                        </p:attrNameLst>
                                      </p:cBhvr>
                                      <p:tavLst>
                                        <p:tav tm="0">
                                          <p:val>
                                            <p:fltVal val="0"/>
                                          </p:val>
                                        </p:tav>
                                        <p:tav tm="100000">
                                          <p:val>
                                            <p:strVal val="#ppt_h"/>
                                          </p:val>
                                        </p:tav>
                                      </p:tavLst>
                                    </p:anim>
                                  </p:childTnLst>
                                </p:cTn>
                              </p:par>
                            </p:childTnLst>
                          </p:cTn>
                        </p:par>
                        <p:par>
                          <p:cTn id="14" fill="hold">
                            <p:stCondLst>
                              <p:cond delay="2000"/>
                            </p:stCondLst>
                            <p:childTnLst>
                              <p:par>
                                <p:cTn id="15" presetClass="entr" nodeType="afterEffect" presetSubtype="16" presetID="23" grpId="3" fill="hold">
                                  <p:stCondLst>
                                    <p:cond delay="0"/>
                                  </p:stCondLst>
                                  <p:iterate type="el" backwards="0">
                                    <p:tmAbs val="0"/>
                                  </p:iterate>
                                  <p:childTnLst>
                                    <p:set>
                                      <p:cBhvr>
                                        <p:cTn id="16" fill="hold"/>
                                        <p:tgtEl>
                                          <p:spTgt spid="395"/>
                                        </p:tgtEl>
                                        <p:attrNameLst>
                                          <p:attrName>style.visibility</p:attrName>
                                        </p:attrNameLst>
                                      </p:cBhvr>
                                      <p:to>
                                        <p:strVal val="visible"/>
                                      </p:to>
                                    </p:set>
                                    <p:anim calcmode="lin" valueType="num">
                                      <p:cBhvr>
                                        <p:cTn id="17" dur="1000" fill="hold"/>
                                        <p:tgtEl>
                                          <p:spTgt spid="395"/>
                                        </p:tgtEl>
                                        <p:attrNameLst>
                                          <p:attrName>ppt_w</p:attrName>
                                        </p:attrNameLst>
                                      </p:cBhvr>
                                      <p:tavLst>
                                        <p:tav tm="0">
                                          <p:val>
                                            <p:fltVal val="0"/>
                                          </p:val>
                                        </p:tav>
                                        <p:tav tm="100000">
                                          <p:val>
                                            <p:strVal val="#ppt_w"/>
                                          </p:val>
                                        </p:tav>
                                      </p:tavLst>
                                    </p:anim>
                                    <p:anim calcmode="lin" valueType="num">
                                      <p:cBhvr>
                                        <p:cTn id="18" dur="1000" fill="hold"/>
                                        <p:tgtEl>
                                          <p:spTgt spid="39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3" grpId="2"/>
      <p:bldP build="whole" bldLvl="1" animBg="1" rev="0" advAuto="0" spid="395" grpId="3"/>
      <p:bldP build="whole" bldLvl="1" animBg="1" rev="0" advAuto="0" spid="392"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The UDP Protocol"/>
          <p:cNvSpPr txBox="1"/>
          <p:nvPr>
            <p:ph type="title"/>
          </p:nvPr>
        </p:nvSpPr>
        <p:spPr>
          <a:xfrm>
            <a:off x="571500" y="1219200"/>
            <a:ext cx="11861800" cy="2336800"/>
          </a:xfrm>
          <a:prstGeom prst="rect">
            <a:avLst/>
          </a:prstGeom>
        </p:spPr>
        <p:txBody>
          <a:bodyPr/>
          <a:lstStyle>
            <a:lvl1pPr algn="ctr">
              <a:defRPr sz="6000"/>
            </a:lvl1pPr>
          </a:lstStyle>
          <a:p>
            <a:pPr/>
            <a:r>
              <a:t>The UDP Protocol</a:t>
            </a:r>
          </a:p>
        </p:txBody>
      </p:sp>
      <p:pic>
        <p:nvPicPr>
          <p:cNvPr id="266" name="4835564098.tiff" descr="4835564098.tiff"/>
          <p:cNvPicPr>
            <a:picLocks noChangeAspect="1"/>
          </p:cNvPicPr>
          <p:nvPr/>
        </p:nvPicPr>
        <p:blipFill>
          <a:blip r:embed="rId2">
            <a:extLst/>
          </a:blip>
          <a:stretch>
            <a:fillRect/>
          </a:stretch>
        </p:blipFill>
        <p:spPr>
          <a:xfrm>
            <a:off x="3327400" y="4025900"/>
            <a:ext cx="6350000" cy="3606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Using UDP in Java"/>
          <p:cNvSpPr txBox="1"/>
          <p:nvPr>
            <p:ph type="title"/>
          </p:nvPr>
        </p:nvSpPr>
        <p:spPr>
          <a:xfrm>
            <a:off x="571500" y="1219200"/>
            <a:ext cx="11861800" cy="2336800"/>
          </a:xfrm>
          <a:prstGeom prst="rect">
            <a:avLst/>
          </a:prstGeom>
        </p:spPr>
        <p:txBody>
          <a:bodyPr/>
          <a:lstStyle>
            <a:lvl1pPr algn="ctr">
              <a:defRPr sz="6000"/>
            </a:lvl1pPr>
          </a:lstStyle>
          <a:p>
            <a:pPr/>
            <a:r>
              <a:t>Using UDP in Java</a:t>
            </a:r>
          </a:p>
        </p:txBody>
      </p:sp>
      <p:pic>
        <p:nvPicPr>
          <p:cNvPr id="398" name="4835564098.tiff" descr="4835564098.tiff"/>
          <p:cNvPicPr>
            <a:picLocks noChangeAspect="1"/>
          </p:cNvPicPr>
          <p:nvPr/>
        </p:nvPicPr>
        <p:blipFill>
          <a:blip r:embed="rId2">
            <a:extLst/>
          </a:blip>
          <a:stretch>
            <a:fillRect/>
          </a:stretch>
        </p:blipFill>
        <p:spPr>
          <a:xfrm>
            <a:off x="3721100" y="3898900"/>
            <a:ext cx="6350000" cy="3606800"/>
          </a:xfrm>
          <a:prstGeom prst="rect">
            <a:avLst/>
          </a:prstGeom>
          <a:ln w="12700">
            <a:miter lim="400000"/>
          </a:ln>
        </p:spPr>
      </p:pic>
      <p:pic>
        <p:nvPicPr>
          <p:cNvPr id="399" name="droppedImage.png" descr="droppedImage.png"/>
          <p:cNvPicPr>
            <a:picLocks noChangeAspect="1"/>
          </p:cNvPicPr>
          <p:nvPr/>
        </p:nvPicPr>
        <p:blipFill>
          <a:blip r:embed="rId3">
            <a:extLst/>
          </a:blip>
          <a:stretch>
            <a:fillRect/>
          </a:stretch>
        </p:blipFill>
        <p:spPr>
          <a:xfrm>
            <a:off x="7569200" y="4546600"/>
            <a:ext cx="4064000" cy="429934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Using UDP in Java"/>
          <p:cNvSpPr txBox="1"/>
          <p:nvPr>
            <p:ph type="title"/>
          </p:nvPr>
        </p:nvSpPr>
        <p:spPr>
          <a:xfrm>
            <a:off x="571500" y="1219200"/>
            <a:ext cx="11861800" cy="2336800"/>
          </a:xfrm>
          <a:prstGeom prst="rect">
            <a:avLst/>
          </a:prstGeom>
        </p:spPr>
        <p:txBody>
          <a:bodyPr/>
          <a:lstStyle>
            <a:lvl1pPr algn="ctr">
              <a:defRPr sz="6000"/>
            </a:lvl1pPr>
          </a:lstStyle>
          <a:p>
            <a:pPr/>
            <a:r>
              <a:t>Using UDP in Java</a:t>
            </a:r>
          </a:p>
        </p:txBody>
      </p:sp>
      <p:cxnSp>
        <p:nvCxnSpPr>
          <p:cNvPr id="402" name="Connection Line"/>
          <p:cNvCxnSpPr>
            <a:stCxn id="403" idx="0"/>
            <a:endCxn id="404" idx="0"/>
          </p:cNvCxnSpPr>
          <p:nvPr/>
        </p:nvCxnSpPr>
        <p:spPr>
          <a:xfrm>
            <a:off x="4051300" y="5524500"/>
            <a:ext cx="0" cy="2374900"/>
          </a:xfrm>
          <a:prstGeom prst="straightConnector1">
            <a:avLst/>
          </a:prstGeom>
          <a:ln w="38100">
            <a:solidFill>
              <a:srgbClr val="000000"/>
            </a:solidFill>
            <a:miter lim="400000"/>
            <a:headEnd type="triangle"/>
          </a:ln>
        </p:spPr>
      </p:cxnSp>
      <p:sp>
        <p:nvSpPr>
          <p:cNvPr id="403" name="DatagramSocket"/>
          <p:cNvSpPr/>
          <p:nvPr/>
        </p:nvSpPr>
        <p:spPr>
          <a:xfrm>
            <a:off x="1943100" y="4889500"/>
            <a:ext cx="4216400" cy="1270000"/>
          </a:xfrm>
          <a:prstGeom prst="rect">
            <a:avLst/>
          </a:pr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3600">
                <a:latin typeface="Consolas"/>
                <a:ea typeface="Consolas"/>
                <a:cs typeface="Consolas"/>
                <a:sym typeface="Consolas"/>
              </a:defRPr>
            </a:lvl1pPr>
          </a:lstStyle>
          <a:p>
            <a:pPr/>
            <a:r>
              <a:t>DatagramSocket</a:t>
            </a:r>
          </a:p>
        </p:txBody>
      </p:sp>
      <p:sp>
        <p:nvSpPr>
          <p:cNvPr id="404" name="MulticastSocket"/>
          <p:cNvSpPr/>
          <p:nvPr/>
        </p:nvSpPr>
        <p:spPr>
          <a:xfrm>
            <a:off x="1943100" y="7264400"/>
            <a:ext cx="4216400" cy="1270000"/>
          </a:xfrm>
          <a:prstGeom prst="rect">
            <a:avLst/>
          </a:pr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3600">
                <a:latin typeface="Consolas"/>
                <a:ea typeface="Consolas"/>
                <a:cs typeface="Consolas"/>
                <a:sym typeface="Consolas"/>
              </a:defRPr>
            </a:lvl1pPr>
          </a:lstStyle>
          <a:p>
            <a:pPr/>
            <a:r>
              <a:t>MulticastSocket</a:t>
            </a:r>
          </a:p>
        </p:txBody>
      </p:sp>
      <p:sp>
        <p:nvSpPr>
          <p:cNvPr id="405" name="DatagramPacket"/>
          <p:cNvSpPr/>
          <p:nvPr/>
        </p:nvSpPr>
        <p:spPr>
          <a:xfrm>
            <a:off x="6845300" y="4889500"/>
            <a:ext cx="4216400" cy="1270000"/>
          </a:xfrm>
          <a:prstGeom prst="rect">
            <a:avLst/>
          </a:prstGeom>
          <a:solidFill>
            <a:srgbClr val="CBCBC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3600">
                <a:latin typeface="Consolas"/>
                <a:ea typeface="Consolas"/>
                <a:cs typeface="Consolas"/>
                <a:sym typeface="Consolas"/>
              </a:defRPr>
            </a:lvl1pPr>
          </a:lstStyle>
          <a:p>
            <a:pPr/>
            <a:r>
              <a:t>DatagramPacket</a:t>
            </a:r>
          </a:p>
        </p:txBody>
      </p:sp>
      <p:sp>
        <p:nvSpPr>
          <p:cNvPr id="406" name="java.net"/>
          <p:cNvSpPr txBox="1"/>
          <p:nvPr/>
        </p:nvSpPr>
        <p:spPr>
          <a:xfrm>
            <a:off x="357286" y="3683000"/>
            <a:ext cx="2460428"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a:latin typeface="Consolas"/>
                <a:ea typeface="Consolas"/>
                <a:cs typeface="Consolas"/>
                <a:sym typeface="Consolas"/>
              </a:defRPr>
            </a:lvl1pPr>
          </a:lstStyle>
          <a:p>
            <a:pPr/>
            <a:r>
              <a:t>java.net</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 Listening for broadcasted messages on the local network…"/>
          <p:cNvSpPr txBox="1"/>
          <p:nvPr/>
        </p:nvSpPr>
        <p:spPr>
          <a:xfrm>
            <a:off x="228600" y="4432300"/>
            <a:ext cx="12534900" cy="5194300"/>
          </a:xfrm>
          <a:prstGeom prst="rect">
            <a:avLst/>
          </a:prstGeom>
          <a:solidFill>
            <a:srgbClr val="FECB3E"/>
          </a:solidFill>
          <a:ln w="12700">
            <a:solidFill>
              <a:srgbClr val="831100"/>
            </a:solidFill>
            <a:miter lim="400000"/>
          </a:ln>
          <a:extLst>
            <a:ext uri="{C572A759-6A51-4108-AA02-DFA0A04FC94B}">
              <ma14:wrappingTextBoxFlag xmlns:ma14="http://schemas.microsoft.com/office/mac/drawingml/2011/main" val="1"/>
            </a:ext>
          </a:extLst>
        </p:spPr>
        <p:txBody>
          <a:bodyPr lIns="203200" tIns="203200" rIns="203200" bIns="203200" anchor="b">
            <a:spAutoFit/>
          </a:bodyPr>
          <a:lstStyle/>
          <a:p>
            <a:pPr algn="l">
              <a:defRPr sz="1800">
                <a:latin typeface="Consolas"/>
                <a:ea typeface="Consolas"/>
                <a:cs typeface="Consolas"/>
                <a:sym typeface="Consolas"/>
              </a:defRPr>
            </a:pPr>
            <a:r>
              <a:t>// Listening for broadcasted messages on the local network</a:t>
            </a:r>
          </a:p>
          <a:p>
            <a:pPr algn="l">
              <a:defRPr sz="1800">
                <a:latin typeface="Consolas"/>
                <a:ea typeface="Consolas"/>
                <a:cs typeface="Consolas"/>
                <a:sym typeface="Consolas"/>
              </a:defRPr>
            </a:pPr>
          </a:p>
          <a:p>
            <a:pPr algn="l">
              <a:defRPr sz="1800">
                <a:latin typeface="Consolas"/>
                <a:ea typeface="Consolas"/>
                <a:cs typeface="Consolas"/>
                <a:sym typeface="Consolas"/>
              </a:defRPr>
            </a:pPr>
            <a:r>
              <a:t>MulticastSocket socket = new MulticastSocket(port);</a:t>
            </a:r>
          </a:p>
          <a:p>
            <a:pPr algn="l">
              <a:defRPr sz="1800">
                <a:latin typeface="Consolas"/>
                <a:ea typeface="Consolas"/>
                <a:cs typeface="Consolas"/>
                <a:sym typeface="Consolas"/>
              </a:defRPr>
            </a:pPr>
            <a:r>
              <a:t>InetAddress multicastGroup = InetAddress.getByName(</a:t>
            </a:r>
            <a:r>
              <a:rPr b="1"/>
              <a:t>"239.255.3.5"</a:t>
            </a:r>
            <a:r>
              <a:t>);</a:t>
            </a:r>
          </a:p>
          <a:p>
            <a:pPr algn="l">
              <a:defRPr sz="1800">
                <a:latin typeface="Consolas"/>
                <a:ea typeface="Consolas"/>
                <a:cs typeface="Consolas"/>
                <a:sym typeface="Consolas"/>
              </a:defRPr>
            </a:pPr>
            <a:r>
              <a:t>socket.joinGroup(multicastGroup);</a:t>
            </a:r>
          </a:p>
          <a:p>
            <a:pPr algn="l">
              <a:defRPr sz="1800">
                <a:latin typeface="Consolas"/>
                <a:ea typeface="Consolas"/>
                <a:cs typeface="Consolas"/>
                <a:sym typeface="Consolas"/>
              </a:defRPr>
            </a:pPr>
          </a:p>
          <a:p>
            <a:pPr algn="l">
              <a:defRPr sz="1800">
                <a:latin typeface="Consolas"/>
                <a:ea typeface="Consolas"/>
                <a:cs typeface="Consolas"/>
                <a:sym typeface="Consolas"/>
              </a:defRPr>
            </a:pPr>
            <a:r>
              <a:t>while (true) {</a:t>
            </a:r>
          </a:p>
          <a:p>
            <a:pPr algn="l">
              <a:defRPr sz="1800">
                <a:latin typeface="Consolas"/>
                <a:ea typeface="Consolas"/>
                <a:cs typeface="Consolas"/>
                <a:sym typeface="Consolas"/>
              </a:defRPr>
            </a:pPr>
            <a:r>
              <a:t>    byte[] buffer = new byte[2048];</a:t>
            </a:r>
          </a:p>
          <a:p>
            <a:pPr algn="l">
              <a:defRPr sz="1800">
                <a:latin typeface="Consolas"/>
                <a:ea typeface="Consolas"/>
                <a:cs typeface="Consolas"/>
                <a:sym typeface="Consolas"/>
              </a:defRPr>
            </a:pPr>
            <a:r>
              <a:t>    DatagramPacket datagram = new DatagramPacket(buffer, buffer.length);</a:t>
            </a:r>
          </a:p>
          <a:p>
            <a:pPr algn="l">
              <a:defRPr sz="1800">
                <a:latin typeface="Consolas"/>
                <a:ea typeface="Consolas"/>
                <a:cs typeface="Consolas"/>
                <a:sym typeface="Consolas"/>
              </a:defRPr>
            </a:pPr>
            <a:r>
              <a:t>    try {</a:t>
            </a:r>
          </a:p>
          <a:p>
            <a:pPr algn="l">
              <a:defRPr b="1" sz="1800">
                <a:latin typeface="Consolas"/>
                <a:ea typeface="Consolas"/>
                <a:cs typeface="Consolas"/>
                <a:sym typeface="Consolas"/>
              </a:defRPr>
            </a:pPr>
            <a:r>
              <a:t>        socket.receive(datagram);</a:t>
            </a:r>
          </a:p>
          <a:p>
            <a:pPr algn="l">
              <a:defRPr sz="1800">
                <a:latin typeface="Consolas"/>
                <a:ea typeface="Consolas"/>
                <a:cs typeface="Consolas"/>
                <a:sym typeface="Consolas"/>
              </a:defRPr>
            </a:pPr>
            <a:r>
              <a:t>        String msg = new String(datagram.getData(), datagram.getOffset(), datagram.getLength());</a:t>
            </a:r>
          </a:p>
          <a:p>
            <a:pPr algn="l">
              <a:defRPr sz="1800">
                <a:latin typeface="Consolas"/>
                <a:ea typeface="Consolas"/>
                <a:cs typeface="Consolas"/>
                <a:sym typeface="Consolas"/>
              </a:defRPr>
            </a:pPr>
            <a:r>
              <a:t>        LOG.log(Level.INFO, "Received a datagram with this message: " + msg);</a:t>
            </a:r>
          </a:p>
          <a:p>
            <a:pPr algn="l">
              <a:defRPr sz="1800">
                <a:latin typeface="Consolas"/>
                <a:ea typeface="Consolas"/>
                <a:cs typeface="Consolas"/>
                <a:sym typeface="Consolas"/>
              </a:defRPr>
            </a:pPr>
            <a:r>
              <a:t>    } catch (IOException ex) {</a:t>
            </a:r>
          </a:p>
          <a:p>
            <a:pPr algn="l">
              <a:defRPr sz="1800">
                <a:latin typeface="Consolas"/>
                <a:ea typeface="Consolas"/>
                <a:cs typeface="Consolas"/>
                <a:sym typeface="Consolas"/>
              </a:defRPr>
            </a:pPr>
            <a:r>
              <a:t>        LOG.log(Level.SEVERE, ex.getMessage(), ex);</a:t>
            </a:r>
          </a:p>
          <a:p>
            <a:pPr algn="l">
              <a:defRPr sz="1800">
                <a:latin typeface="Consolas"/>
                <a:ea typeface="Consolas"/>
                <a:cs typeface="Consolas"/>
                <a:sym typeface="Consolas"/>
              </a:defRPr>
            </a:pPr>
            <a:r>
              <a:t>    }</a:t>
            </a:r>
          </a:p>
          <a:p>
            <a:pPr algn="l">
              <a:defRPr sz="1800">
                <a:latin typeface="Consolas"/>
                <a:ea typeface="Consolas"/>
                <a:cs typeface="Consolas"/>
                <a:sym typeface="Consolas"/>
              </a:defRPr>
            </a:pPr>
            <a:r>
              <a:t>}</a:t>
            </a:r>
          </a:p>
          <a:p>
            <a:pPr algn="l">
              <a:defRPr sz="1800">
                <a:latin typeface="Consolas"/>
                <a:ea typeface="Consolas"/>
                <a:cs typeface="Consolas"/>
                <a:sym typeface="Consolas"/>
              </a:defRPr>
            </a:pPr>
            <a:r>
              <a:t>socket.leaveGroup(multicastGroup);</a:t>
            </a:r>
          </a:p>
        </p:txBody>
      </p:sp>
      <p:sp>
        <p:nvSpPr>
          <p:cNvPr id="409" name="Publisher (multicast)"/>
          <p:cNvSpPr txBox="1"/>
          <p:nvPr/>
        </p:nvSpPr>
        <p:spPr>
          <a:xfrm>
            <a:off x="4394200" y="2946400"/>
            <a:ext cx="5867400" cy="81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r">
              <a:defRPr sz="4800">
                <a:solidFill>
                  <a:srgbClr val="941100"/>
                </a:solidFill>
              </a:defRPr>
            </a:lvl1pPr>
          </a:lstStyle>
          <a:p>
            <a:pPr/>
            <a:r>
              <a:t>Publisher (multicast)</a:t>
            </a:r>
          </a:p>
        </p:txBody>
      </p:sp>
      <p:sp>
        <p:nvSpPr>
          <p:cNvPr id="410" name="// Sending a message to a multicast group…"/>
          <p:cNvSpPr txBox="1"/>
          <p:nvPr/>
        </p:nvSpPr>
        <p:spPr>
          <a:xfrm>
            <a:off x="279400" y="127000"/>
            <a:ext cx="9944100" cy="2794000"/>
          </a:xfrm>
          <a:prstGeom prst="rect">
            <a:avLst/>
          </a:prstGeom>
          <a:solidFill>
            <a:srgbClr val="FECB3E"/>
          </a:solidFill>
          <a:ln w="12700">
            <a:solidFill>
              <a:srgbClr val="831100"/>
            </a:solidFill>
            <a:miter lim="400000"/>
          </a:ln>
          <a:extLst>
            <a:ext uri="{C572A759-6A51-4108-AA02-DFA0A04FC94B}">
              <ma14:wrappingTextBoxFlag xmlns:ma14="http://schemas.microsoft.com/office/mac/drawingml/2011/main" val="1"/>
            </a:ext>
          </a:extLst>
        </p:spPr>
        <p:txBody>
          <a:bodyPr lIns="203200" tIns="203200" rIns="203200" bIns="203200" anchor="b">
            <a:spAutoFit/>
          </a:bodyPr>
          <a:lstStyle/>
          <a:p>
            <a:pPr algn="l">
              <a:defRPr sz="1800">
                <a:latin typeface="Consolas"/>
                <a:ea typeface="Consolas"/>
                <a:cs typeface="Consolas"/>
                <a:sym typeface="Consolas"/>
              </a:defRPr>
            </a:pPr>
            <a:r>
              <a:t>// Sending a message to a multicast group</a:t>
            </a:r>
          </a:p>
          <a:p>
            <a:pPr algn="l">
              <a:defRPr sz="1800">
                <a:latin typeface="Consolas"/>
                <a:ea typeface="Consolas"/>
                <a:cs typeface="Consolas"/>
                <a:sym typeface="Consolas"/>
              </a:defRPr>
            </a:pPr>
          </a:p>
          <a:p>
            <a:pPr algn="l">
              <a:defRPr b="1" sz="1800">
                <a:latin typeface="Consolas"/>
                <a:ea typeface="Consolas"/>
                <a:cs typeface="Consolas"/>
                <a:sym typeface="Consolas"/>
              </a:defRPr>
            </a:pPr>
            <a:r>
              <a:t>socket = new DatagramSocket();</a:t>
            </a:r>
          </a:p>
          <a:p>
            <a:pPr algn="l">
              <a:defRPr sz="1800">
                <a:latin typeface="Consolas"/>
                <a:ea typeface="Consolas"/>
                <a:cs typeface="Consolas"/>
                <a:sym typeface="Consolas"/>
              </a:defRPr>
            </a:pPr>
            <a:r>
              <a:t>byte[] payload = "Java is cool, everybody should know!!".getBytes();</a:t>
            </a:r>
          </a:p>
          <a:p>
            <a:pPr algn="l">
              <a:defRPr sz="1800">
                <a:latin typeface="Consolas"/>
                <a:ea typeface="Consolas"/>
                <a:cs typeface="Consolas"/>
                <a:sym typeface="Consolas"/>
              </a:defRPr>
            </a:pPr>
          </a:p>
          <a:p>
            <a:pPr algn="l">
              <a:defRPr sz="1800">
                <a:latin typeface="Consolas"/>
                <a:ea typeface="Consolas"/>
                <a:cs typeface="Consolas"/>
                <a:sym typeface="Consolas"/>
              </a:defRPr>
            </a:pPr>
            <a:r>
              <a:t>DatagramPacket datagram = new DatagramPacket(payload, payload.length, InetAddress.getByName(</a:t>
            </a:r>
            <a:r>
              <a:rPr b="1"/>
              <a:t>"239.255.3.5"</a:t>
            </a:r>
            <a:r>
              <a:t>), 4411);</a:t>
            </a:r>
          </a:p>
          <a:p>
            <a:pPr algn="l">
              <a:defRPr sz="1800">
                <a:latin typeface="Consolas"/>
                <a:ea typeface="Consolas"/>
                <a:cs typeface="Consolas"/>
                <a:sym typeface="Consolas"/>
              </a:defRPr>
            </a:pPr>
          </a:p>
          <a:p>
            <a:pPr algn="l">
              <a:defRPr sz="1800">
                <a:latin typeface="Consolas"/>
                <a:ea typeface="Consolas"/>
                <a:cs typeface="Consolas"/>
                <a:sym typeface="Consolas"/>
              </a:defRPr>
            </a:pPr>
            <a:r>
              <a:t>socket.send(datagram);</a:t>
            </a:r>
          </a:p>
        </p:txBody>
      </p:sp>
      <p:sp>
        <p:nvSpPr>
          <p:cNvPr id="411" name="Subscriber (multicast)"/>
          <p:cNvSpPr txBox="1"/>
          <p:nvPr/>
        </p:nvSpPr>
        <p:spPr>
          <a:xfrm>
            <a:off x="241300" y="3606800"/>
            <a:ext cx="5867400" cy="81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a:defRPr sz="4800">
                <a:solidFill>
                  <a:srgbClr val="941100"/>
                </a:solidFill>
              </a:defRPr>
            </a:lvl1pPr>
          </a:lstStyle>
          <a:p>
            <a:pPr/>
            <a:r>
              <a:t>Subscriber (multicast)</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08"/>
                                        </p:tgtEl>
                                        <p:attrNameLst>
                                          <p:attrName>style.visibility</p:attrName>
                                        </p:attrNameLst>
                                      </p:cBhvr>
                                      <p:to>
                                        <p:strVal val="visible"/>
                                      </p:to>
                                    </p:set>
                                    <p:anim calcmode="lin" valueType="num">
                                      <p:cBhvr>
                                        <p:cTn id="7" dur="1000" fill="hold"/>
                                        <p:tgtEl>
                                          <p:spTgt spid="408"/>
                                        </p:tgtEl>
                                        <p:attrNameLst>
                                          <p:attrName>ppt_w</p:attrName>
                                        </p:attrNameLst>
                                      </p:cBhvr>
                                      <p:tavLst>
                                        <p:tav tm="0">
                                          <p:val>
                                            <p:fltVal val="0"/>
                                          </p:val>
                                        </p:tav>
                                        <p:tav tm="100000">
                                          <p:val>
                                            <p:strVal val="#ppt_w"/>
                                          </p:val>
                                        </p:tav>
                                      </p:tavLst>
                                    </p:anim>
                                    <p:anim calcmode="lin" valueType="num">
                                      <p:cBhvr>
                                        <p:cTn id="8" dur="1000" fill="hold"/>
                                        <p:tgtEl>
                                          <p:spTgt spid="408"/>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Class="entr" nodeType="afterEffect" presetSubtype="16" presetID="23" grpId="2" fill="hold">
                                  <p:stCondLst>
                                    <p:cond delay="0"/>
                                  </p:stCondLst>
                                  <p:iterate type="el" backwards="0">
                                    <p:tmAbs val="0"/>
                                  </p:iterate>
                                  <p:childTnLst>
                                    <p:set>
                                      <p:cBhvr>
                                        <p:cTn id="11" fill="hold"/>
                                        <p:tgtEl>
                                          <p:spTgt spid="411"/>
                                        </p:tgtEl>
                                        <p:attrNameLst>
                                          <p:attrName>style.visibility</p:attrName>
                                        </p:attrNameLst>
                                      </p:cBhvr>
                                      <p:to>
                                        <p:strVal val="visible"/>
                                      </p:to>
                                    </p:set>
                                    <p:anim calcmode="lin" valueType="num">
                                      <p:cBhvr>
                                        <p:cTn id="12" dur="1000" fill="hold"/>
                                        <p:tgtEl>
                                          <p:spTgt spid="411"/>
                                        </p:tgtEl>
                                        <p:attrNameLst>
                                          <p:attrName>ppt_w</p:attrName>
                                        </p:attrNameLst>
                                      </p:cBhvr>
                                      <p:tavLst>
                                        <p:tav tm="0">
                                          <p:val>
                                            <p:fltVal val="0"/>
                                          </p:val>
                                        </p:tav>
                                        <p:tav tm="100000">
                                          <p:val>
                                            <p:strVal val="#ppt_w"/>
                                          </p:val>
                                        </p:tav>
                                      </p:tavLst>
                                    </p:anim>
                                    <p:anim calcmode="lin" valueType="num">
                                      <p:cBhvr>
                                        <p:cTn id="13" dur="1000" fill="hold"/>
                                        <p:tgtEl>
                                          <p:spTgt spid="411"/>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3" fill="hold">
                                  <p:stCondLst>
                                    <p:cond delay="0"/>
                                  </p:stCondLst>
                                  <p:iterate type="el" backwards="0">
                                    <p:tmAbs val="0"/>
                                  </p:iterate>
                                  <p:childTnLst>
                                    <p:set>
                                      <p:cBhvr>
                                        <p:cTn id="17" fill="hold"/>
                                        <p:tgtEl>
                                          <p:spTgt spid="410"/>
                                        </p:tgtEl>
                                        <p:attrNameLst>
                                          <p:attrName>style.visibility</p:attrName>
                                        </p:attrNameLst>
                                      </p:cBhvr>
                                      <p:to>
                                        <p:strVal val="visible"/>
                                      </p:to>
                                    </p:set>
                                    <p:anim calcmode="lin" valueType="num">
                                      <p:cBhvr>
                                        <p:cTn id="18" dur="1000" fill="hold"/>
                                        <p:tgtEl>
                                          <p:spTgt spid="410"/>
                                        </p:tgtEl>
                                        <p:attrNameLst>
                                          <p:attrName>ppt_w</p:attrName>
                                        </p:attrNameLst>
                                      </p:cBhvr>
                                      <p:tavLst>
                                        <p:tav tm="0">
                                          <p:val>
                                            <p:fltVal val="0"/>
                                          </p:val>
                                        </p:tav>
                                        <p:tav tm="100000">
                                          <p:val>
                                            <p:strVal val="#ppt_w"/>
                                          </p:val>
                                        </p:tav>
                                      </p:tavLst>
                                    </p:anim>
                                    <p:anim calcmode="lin" valueType="num">
                                      <p:cBhvr>
                                        <p:cTn id="19" dur="1000" fill="hold"/>
                                        <p:tgtEl>
                                          <p:spTgt spid="410"/>
                                        </p:tgtEl>
                                        <p:attrNameLst>
                                          <p:attrName>ppt_h</p:attrName>
                                        </p:attrNameLst>
                                      </p:cBhvr>
                                      <p:tavLst>
                                        <p:tav tm="0">
                                          <p:val>
                                            <p:fltVal val="0"/>
                                          </p:val>
                                        </p:tav>
                                        <p:tav tm="100000">
                                          <p:val>
                                            <p:strVal val="#ppt_h"/>
                                          </p:val>
                                        </p:tav>
                                      </p:tavLst>
                                    </p:anim>
                                  </p:childTnLst>
                                </p:cTn>
                              </p:par>
                            </p:childTnLst>
                          </p:cTn>
                        </p:par>
                        <p:par>
                          <p:cTn id="20" fill="hold">
                            <p:stCondLst>
                              <p:cond delay="1000"/>
                            </p:stCondLst>
                            <p:childTnLst>
                              <p:par>
                                <p:cTn id="21" presetClass="entr" nodeType="afterEffect" presetSubtype="16" presetID="23" grpId="4" fill="hold">
                                  <p:stCondLst>
                                    <p:cond delay="0"/>
                                  </p:stCondLst>
                                  <p:iterate type="el" backwards="0">
                                    <p:tmAbs val="0"/>
                                  </p:iterate>
                                  <p:childTnLst>
                                    <p:set>
                                      <p:cBhvr>
                                        <p:cTn id="22" fill="hold"/>
                                        <p:tgtEl>
                                          <p:spTgt spid="409"/>
                                        </p:tgtEl>
                                        <p:attrNameLst>
                                          <p:attrName>style.visibility</p:attrName>
                                        </p:attrNameLst>
                                      </p:cBhvr>
                                      <p:to>
                                        <p:strVal val="visible"/>
                                      </p:to>
                                    </p:set>
                                    <p:anim calcmode="lin" valueType="num">
                                      <p:cBhvr>
                                        <p:cTn id="23" dur="1000" fill="hold"/>
                                        <p:tgtEl>
                                          <p:spTgt spid="409"/>
                                        </p:tgtEl>
                                        <p:attrNameLst>
                                          <p:attrName>ppt_w</p:attrName>
                                        </p:attrNameLst>
                                      </p:cBhvr>
                                      <p:tavLst>
                                        <p:tav tm="0">
                                          <p:val>
                                            <p:fltVal val="0"/>
                                          </p:val>
                                        </p:tav>
                                        <p:tav tm="100000">
                                          <p:val>
                                            <p:strVal val="#ppt_w"/>
                                          </p:val>
                                        </p:tav>
                                      </p:tavLst>
                                    </p:anim>
                                    <p:anim calcmode="lin" valueType="num">
                                      <p:cBhvr>
                                        <p:cTn id="24" dur="1000" fill="hold"/>
                                        <p:tgtEl>
                                          <p:spTgt spid="40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9" grpId="4"/>
      <p:bldP build="whole" bldLvl="1" animBg="1" rev="0" advAuto="0" spid="411" grpId="2"/>
      <p:bldP build="whole" bldLvl="1" animBg="1" rev="0" advAuto="0" spid="408" grpId="1"/>
      <p:bldP build="whole" bldLvl="1" animBg="1" rev="0" advAuto="0" spid="410" grpId="3"/>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 Listening for broadcasted messages on the local network…"/>
          <p:cNvSpPr txBox="1"/>
          <p:nvPr/>
        </p:nvSpPr>
        <p:spPr>
          <a:xfrm>
            <a:off x="228600" y="5003800"/>
            <a:ext cx="12534900" cy="4394200"/>
          </a:xfrm>
          <a:prstGeom prst="rect">
            <a:avLst/>
          </a:prstGeom>
          <a:solidFill>
            <a:srgbClr val="FECB3E"/>
          </a:solidFill>
          <a:ln w="12700">
            <a:solidFill>
              <a:srgbClr val="831100"/>
            </a:solidFill>
            <a:miter lim="400000"/>
          </a:ln>
          <a:extLst>
            <a:ext uri="{C572A759-6A51-4108-AA02-DFA0A04FC94B}">
              <ma14:wrappingTextBoxFlag xmlns:ma14="http://schemas.microsoft.com/office/mac/drawingml/2011/main" val="1"/>
            </a:ext>
          </a:extLst>
        </p:spPr>
        <p:txBody>
          <a:bodyPr lIns="203200" tIns="203200" rIns="203200" bIns="203200" anchor="b">
            <a:spAutoFit/>
          </a:bodyPr>
          <a:lstStyle/>
          <a:p>
            <a:pPr algn="l">
              <a:defRPr sz="1800">
                <a:latin typeface="Consolas"/>
                <a:ea typeface="Consolas"/>
                <a:cs typeface="Consolas"/>
                <a:sym typeface="Consolas"/>
              </a:defRPr>
            </a:pPr>
            <a:r>
              <a:t>// Listening for broadcasted messages on the local network</a:t>
            </a:r>
          </a:p>
          <a:p>
            <a:pPr algn="l">
              <a:defRPr sz="1800">
                <a:latin typeface="Consolas"/>
                <a:ea typeface="Consolas"/>
                <a:cs typeface="Consolas"/>
                <a:sym typeface="Consolas"/>
              </a:defRPr>
            </a:pPr>
          </a:p>
          <a:p>
            <a:pPr algn="l">
              <a:defRPr sz="1800">
                <a:latin typeface="Consolas"/>
                <a:ea typeface="Consolas"/>
                <a:cs typeface="Consolas"/>
                <a:sym typeface="Consolas"/>
              </a:defRPr>
            </a:pPr>
            <a:r>
              <a:t>DatagramSocket socket = new DatagramSocket(port);</a:t>
            </a:r>
          </a:p>
          <a:p>
            <a:pPr algn="l">
              <a:defRPr sz="1800">
                <a:latin typeface="Consolas"/>
                <a:ea typeface="Consolas"/>
                <a:cs typeface="Consolas"/>
                <a:sym typeface="Consolas"/>
              </a:defRPr>
            </a:pPr>
          </a:p>
          <a:p>
            <a:pPr algn="l">
              <a:defRPr sz="1800">
                <a:latin typeface="Consolas"/>
                <a:ea typeface="Consolas"/>
                <a:cs typeface="Consolas"/>
                <a:sym typeface="Consolas"/>
              </a:defRPr>
            </a:pPr>
            <a:r>
              <a:t>while (true) {</a:t>
            </a:r>
          </a:p>
          <a:p>
            <a:pPr algn="l">
              <a:defRPr sz="1800">
                <a:latin typeface="Consolas"/>
                <a:ea typeface="Consolas"/>
                <a:cs typeface="Consolas"/>
                <a:sym typeface="Consolas"/>
              </a:defRPr>
            </a:pPr>
            <a:r>
              <a:t>    byte[] buffer = new byte[2048];</a:t>
            </a:r>
          </a:p>
          <a:p>
            <a:pPr algn="l">
              <a:defRPr sz="1800">
                <a:latin typeface="Consolas"/>
                <a:ea typeface="Consolas"/>
                <a:cs typeface="Consolas"/>
                <a:sym typeface="Consolas"/>
              </a:defRPr>
            </a:pPr>
            <a:r>
              <a:t>    DatagramPacket datagram = new DatagramPacket(buffer, buffer.length);</a:t>
            </a:r>
          </a:p>
          <a:p>
            <a:pPr algn="l">
              <a:defRPr sz="1800">
                <a:latin typeface="Consolas"/>
                <a:ea typeface="Consolas"/>
                <a:cs typeface="Consolas"/>
                <a:sym typeface="Consolas"/>
              </a:defRPr>
            </a:pPr>
            <a:r>
              <a:t>    try {</a:t>
            </a:r>
          </a:p>
          <a:p>
            <a:pPr algn="l">
              <a:defRPr b="1" sz="1800">
                <a:latin typeface="Consolas"/>
                <a:ea typeface="Consolas"/>
                <a:cs typeface="Consolas"/>
                <a:sym typeface="Consolas"/>
              </a:defRPr>
            </a:pPr>
            <a:r>
              <a:t>        socket.receive(datagram);</a:t>
            </a:r>
          </a:p>
          <a:p>
            <a:pPr algn="l">
              <a:defRPr sz="1800">
                <a:latin typeface="Consolas"/>
                <a:ea typeface="Consolas"/>
                <a:cs typeface="Consolas"/>
                <a:sym typeface="Consolas"/>
              </a:defRPr>
            </a:pPr>
            <a:r>
              <a:t>        String msg = new String(datagram.getData(), datagram.getOffset(), datagram.getLength());</a:t>
            </a:r>
          </a:p>
          <a:p>
            <a:pPr algn="l">
              <a:defRPr sz="1800">
                <a:latin typeface="Consolas"/>
                <a:ea typeface="Consolas"/>
                <a:cs typeface="Consolas"/>
                <a:sym typeface="Consolas"/>
              </a:defRPr>
            </a:pPr>
            <a:r>
              <a:t>        LOG.log(Level.INFO, "Received a datagram with this message: " + msg);</a:t>
            </a:r>
          </a:p>
          <a:p>
            <a:pPr algn="l">
              <a:defRPr sz="1800">
                <a:latin typeface="Consolas"/>
                <a:ea typeface="Consolas"/>
                <a:cs typeface="Consolas"/>
                <a:sym typeface="Consolas"/>
              </a:defRPr>
            </a:pPr>
            <a:r>
              <a:t>    } catch (IOException ex) {</a:t>
            </a:r>
          </a:p>
          <a:p>
            <a:pPr algn="l">
              <a:defRPr sz="1800">
                <a:latin typeface="Consolas"/>
                <a:ea typeface="Consolas"/>
                <a:cs typeface="Consolas"/>
                <a:sym typeface="Consolas"/>
              </a:defRPr>
            </a:pPr>
            <a:r>
              <a:t>        LOG.log(Level.SEVERE, ex.getMessage(), ex);</a:t>
            </a:r>
          </a:p>
          <a:p>
            <a:pPr algn="l">
              <a:defRPr sz="1800">
                <a:latin typeface="Consolas"/>
                <a:ea typeface="Consolas"/>
                <a:cs typeface="Consolas"/>
                <a:sym typeface="Consolas"/>
              </a:defRPr>
            </a:pPr>
            <a:r>
              <a:t>    }</a:t>
            </a:r>
          </a:p>
          <a:p>
            <a:pPr algn="l">
              <a:defRPr sz="1800">
                <a:latin typeface="Consolas"/>
                <a:ea typeface="Consolas"/>
                <a:cs typeface="Consolas"/>
                <a:sym typeface="Consolas"/>
              </a:defRPr>
            </a:pPr>
            <a:r>
              <a:t>}</a:t>
            </a:r>
          </a:p>
        </p:txBody>
      </p:sp>
      <p:sp>
        <p:nvSpPr>
          <p:cNvPr id="414" name="Publisher"/>
          <p:cNvSpPr txBox="1"/>
          <p:nvPr/>
        </p:nvSpPr>
        <p:spPr>
          <a:xfrm>
            <a:off x="7531100" y="3517900"/>
            <a:ext cx="2730500" cy="81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r">
              <a:defRPr sz="4800">
                <a:solidFill>
                  <a:srgbClr val="941100"/>
                </a:solidFill>
              </a:defRPr>
            </a:lvl1pPr>
          </a:lstStyle>
          <a:p>
            <a:pPr/>
            <a:r>
              <a:t>Publisher</a:t>
            </a:r>
          </a:p>
        </p:txBody>
      </p:sp>
      <p:sp>
        <p:nvSpPr>
          <p:cNvPr id="415" name="// Broadcasting a message to all nodes on the local network…"/>
          <p:cNvSpPr txBox="1"/>
          <p:nvPr/>
        </p:nvSpPr>
        <p:spPr>
          <a:xfrm>
            <a:off x="279400" y="266700"/>
            <a:ext cx="9944100" cy="3327400"/>
          </a:xfrm>
          <a:prstGeom prst="rect">
            <a:avLst/>
          </a:prstGeom>
          <a:solidFill>
            <a:srgbClr val="FECB3E"/>
          </a:solidFill>
          <a:ln w="12700">
            <a:solidFill>
              <a:srgbClr val="831100"/>
            </a:solidFill>
            <a:miter lim="400000"/>
          </a:ln>
          <a:extLst>
            <a:ext uri="{C572A759-6A51-4108-AA02-DFA0A04FC94B}">
              <ma14:wrappingTextBoxFlag xmlns:ma14="http://schemas.microsoft.com/office/mac/drawingml/2011/main" val="1"/>
            </a:ext>
          </a:extLst>
        </p:spPr>
        <p:txBody>
          <a:bodyPr lIns="203200" tIns="203200" rIns="203200" bIns="203200" anchor="b">
            <a:spAutoFit/>
          </a:bodyPr>
          <a:lstStyle/>
          <a:p>
            <a:pPr algn="l">
              <a:defRPr sz="1800">
                <a:latin typeface="Consolas"/>
                <a:ea typeface="Consolas"/>
                <a:cs typeface="Consolas"/>
                <a:sym typeface="Consolas"/>
              </a:defRPr>
            </a:pPr>
            <a:r>
              <a:t>// Broadcasting a message to all nodes on the local network</a:t>
            </a:r>
          </a:p>
          <a:p>
            <a:pPr algn="l">
              <a:defRPr sz="1800">
                <a:latin typeface="Consolas"/>
                <a:ea typeface="Consolas"/>
                <a:cs typeface="Consolas"/>
                <a:sym typeface="Consolas"/>
              </a:defRPr>
            </a:pPr>
          </a:p>
          <a:p>
            <a:pPr algn="l">
              <a:defRPr b="1" sz="1800">
                <a:latin typeface="Consolas"/>
                <a:ea typeface="Consolas"/>
                <a:cs typeface="Consolas"/>
                <a:sym typeface="Consolas"/>
              </a:defRPr>
            </a:pPr>
            <a:r>
              <a:t>socket = new DatagramSocket();</a:t>
            </a:r>
          </a:p>
          <a:p>
            <a:pPr algn="l">
              <a:defRPr b="1" sz="1800">
                <a:latin typeface="Consolas"/>
                <a:ea typeface="Consolas"/>
                <a:cs typeface="Consolas"/>
                <a:sym typeface="Consolas"/>
              </a:defRPr>
            </a:pPr>
            <a:r>
              <a:t>socket.setBroadcast(true);</a:t>
            </a:r>
          </a:p>
          <a:p>
            <a:pPr algn="l">
              <a:defRPr sz="1800">
                <a:latin typeface="Consolas"/>
                <a:ea typeface="Consolas"/>
                <a:cs typeface="Consolas"/>
                <a:sym typeface="Consolas"/>
              </a:defRPr>
            </a:pPr>
          </a:p>
          <a:p>
            <a:pPr algn="l">
              <a:defRPr sz="1800">
                <a:latin typeface="Consolas"/>
                <a:ea typeface="Consolas"/>
                <a:cs typeface="Consolas"/>
                <a:sym typeface="Consolas"/>
              </a:defRPr>
            </a:pPr>
            <a:r>
              <a:t>byte[] payload = "Java is cool, everybody should know!!".getBytes();</a:t>
            </a:r>
          </a:p>
          <a:p>
            <a:pPr algn="l">
              <a:defRPr sz="1800">
                <a:latin typeface="Consolas"/>
                <a:ea typeface="Consolas"/>
                <a:cs typeface="Consolas"/>
                <a:sym typeface="Consolas"/>
              </a:defRPr>
            </a:pPr>
          </a:p>
          <a:p>
            <a:pPr algn="l">
              <a:defRPr sz="1800">
                <a:latin typeface="Consolas"/>
                <a:ea typeface="Consolas"/>
                <a:cs typeface="Consolas"/>
                <a:sym typeface="Consolas"/>
              </a:defRPr>
            </a:pPr>
            <a:r>
              <a:t>DatagramPacket datagram = new DatagramPacket(payload, payload.length, InetAddress.getByName(</a:t>
            </a:r>
            <a:r>
              <a:rPr b="1"/>
              <a:t>"255.255.255.255"</a:t>
            </a:r>
            <a:r>
              <a:t>), 4411);</a:t>
            </a:r>
          </a:p>
          <a:p>
            <a:pPr algn="l">
              <a:defRPr sz="1800">
                <a:latin typeface="Consolas"/>
                <a:ea typeface="Consolas"/>
                <a:cs typeface="Consolas"/>
                <a:sym typeface="Consolas"/>
              </a:defRPr>
            </a:pPr>
          </a:p>
          <a:p>
            <a:pPr algn="l">
              <a:defRPr sz="1800">
                <a:latin typeface="Consolas"/>
                <a:ea typeface="Consolas"/>
                <a:cs typeface="Consolas"/>
                <a:sym typeface="Consolas"/>
              </a:defRPr>
            </a:pPr>
            <a:r>
              <a:t>socket.send(datagram);</a:t>
            </a:r>
          </a:p>
        </p:txBody>
      </p:sp>
      <p:sp>
        <p:nvSpPr>
          <p:cNvPr id="416" name="Subscriber"/>
          <p:cNvSpPr txBox="1"/>
          <p:nvPr/>
        </p:nvSpPr>
        <p:spPr>
          <a:xfrm>
            <a:off x="241300" y="4178300"/>
            <a:ext cx="3098800" cy="81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a:defRPr sz="4800">
                <a:solidFill>
                  <a:srgbClr val="941100"/>
                </a:solidFill>
              </a:defRPr>
            </a:lvl1pPr>
          </a:lstStyle>
          <a:p>
            <a:pPr/>
            <a:r>
              <a:t>Subscriber</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13"/>
                                        </p:tgtEl>
                                        <p:attrNameLst>
                                          <p:attrName>style.visibility</p:attrName>
                                        </p:attrNameLst>
                                      </p:cBhvr>
                                      <p:to>
                                        <p:strVal val="visible"/>
                                      </p:to>
                                    </p:set>
                                    <p:anim calcmode="lin" valueType="num">
                                      <p:cBhvr>
                                        <p:cTn id="7" dur="1000" fill="hold"/>
                                        <p:tgtEl>
                                          <p:spTgt spid="413"/>
                                        </p:tgtEl>
                                        <p:attrNameLst>
                                          <p:attrName>ppt_w</p:attrName>
                                        </p:attrNameLst>
                                      </p:cBhvr>
                                      <p:tavLst>
                                        <p:tav tm="0">
                                          <p:val>
                                            <p:fltVal val="0"/>
                                          </p:val>
                                        </p:tav>
                                        <p:tav tm="100000">
                                          <p:val>
                                            <p:strVal val="#ppt_w"/>
                                          </p:val>
                                        </p:tav>
                                      </p:tavLst>
                                    </p:anim>
                                    <p:anim calcmode="lin" valueType="num">
                                      <p:cBhvr>
                                        <p:cTn id="8" dur="1000" fill="hold"/>
                                        <p:tgtEl>
                                          <p:spTgt spid="413"/>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Class="entr" nodeType="afterEffect" presetSubtype="16" presetID="23" grpId="2" fill="hold">
                                  <p:stCondLst>
                                    <p:cond delay="0"/>
                                  </p:stCondLst>
                                  <p:iterate type="el" backwards="0">
                                    <p:tmAbs val="0"/>
                                  </p:iterate>
                                  <p:childTnLst>
                                    <p:set>
                                      <p:cBhvr>
                                        <p:cTn id="11" fill="hold"/>
                                        <p:tgtEl>
                                          <p:spTgt spid="416"/>
                                        </p:tgtEl>
                                        <p:attrNameLst>
                                          <p:attrName>style.visibility</p:attrName>
                                        </p:attrNameLst>
                                      </p:cBhvr>
                                      <p:to>
                                        <p:strVal val="visible"/>
                                      </p:to>
                                    </p:set>
                                    <p:anim calcmode="lin" valueType="num">
                                      <p:cBhvr>
                                        <p:cTn id="12" dur="1000" fill="hold"/>
                                        <p:tgtEl>
                                          <p:spTgt spid="416"/>
                                        </p:tgtEl>
                                        <p:attrNameLst>
                                          <p:attrName>ppt_w</p:attrName>
                                        </p:attrNameLst>
                                      </p:cBhvr>
                                      <p:tavLst>
                                        <p:tav tm="0">
                                          <p:val>
                                            <p:fltVal val="0"/>
                                          </p:val>
                                        </p:tav>
                                        <p:tav tm="100000">
                                          <p:val>
                                            <p:strVal val="#ppt_w"/>
                                          </p:val>
                                        </p:tav>
                                      </p:tavLst>
                                    </p:anim>
                                    <p:anim calcmode="lin" valueType="num">
                                      <p:cBhvr>
                                        <p:cTn id="13" dur="1000" fill="hold"/>
                                        <p:tgtEl>
                                          <p:spTgt spid="416"/>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3" fill="hold">
                                  <p:stCondLst>
                                    <p:cond delay="0"/>
                                  </p:stCondLst>
                                  <p:iterate type="el" backwards="0">
                                    <p:tmAbs val="0"/>
                                  </p:iterate>
                                  <p:childTnLst>
                                    <p:set>
                                      <p:cBhvr>
                                        <p:cTn id="17" fill="hold"/>
                                        <p:tgtEl>
                                          <p:spTgt spid="415"/>
                                        </p:tgtEl>
                                        <p:attrNameLst>
                                          <p:attrName>style.visibility</p:attrName>
                                        </p:attrNameLst>
                                      </p:cBhvr>
                                      <p:to>
                                        <p:strVal val="visible"/>
                                      </p:to>
                                    </p:set>
                                    <p:anim calcmode="lin" valueType="num">
                                      <p:cBhvr>
                                        <p:cTn id="18" dur="1000" fill="hold"/>
                                        <p:tgtEl>
                                          <p:spTgt spid="415"/>
                                        </p:tgtEl>
                                        <p:attrNameLst>
                                          <p:attrName>ppt_w</p:attrName>
                                        </p:attrNameLst>
                                      </p:cBhvr>
                                      <p:tavLst>
                                        <p:tav tm="0">
                                          <p:val>
                                            <p:fltVal val="0"/>
                                          </p:val>
                                        </p:tav>
                                        <p:tav tm="100000">
                                          <p:val>
                                            <p:strVal val="#ppt_w"/>
                                          </p:val>
                                        </p:tav>
                                      </p:tavLst>
                                    </p:anim>
                                    <p:anim calcmode="lin" valueType="num">
                                      <p:cBhvr>
                                        <p:cTn id="19" dur="1000" fill="hold"/>
                                        <p:tgtEl>
                                          <p:spTgt spid="415"/>
                                        </p:tgtEl>
                                        <p:attrNameLst>
                                          <p:attrName>ppt_h</p:attrName>
                                        </p:attrNameLst>
                                      </p:cBhvr>
                                      <p:tavLst>
                                        <p:tav tm="0">
                                          <p:val>
                                            <p:fltVal val="0"/>
                                          </p:val>
                                        </p:tav>
                                        <p:tav tm="100000">
                                          <p:val>
                                            <p:strVal val="#ppt_h"/>
                                          </p:val>
                                        </p:tav>
                                      </p:tavLst>
                                    </p:anim>
                                  </p:childTnLst>
                                </p:cTn>
                              </p:par>
                            </p:childTnLst>
                          </p:cTn>
                        </p:par>
                        <p:par>
                          <p:cTn id="20" fill="hold">
                            <p:stCondLst>
                              <p:cond delay="1000"/>
                            </p:stCondLst>
                            <p:childTnLst>
                              <p:par>
                                <p:cTn id="21" presetClass="entr" nodeType="afterEffect" presetSubtype="16" presetID="23" grpId="4" fill="hold">
                                  <p:stCondLst>
                                    <p:cond delay="0"/>
                                  </p:stCondLst>
                                  <p:iterate type="el" backwards="0">
                                    <p:tmAbs val="0"/>
                                  </p:iterate>
                                  <p:childTnLst>
                                    <p:set>
                                      <p:cBhvr>
                                        <p:cTn id="22" fill="hold"/>
                                        <p:tgtEl>
                                          <p:spTgt spid="414"/>
                                        </p:tgtEl>
                                        <p:attrNameLst>
                                          <p:attrName>style.visibility</p:attrName>
                                        </p:attrNameLst>
                                      </p:cBhvr>
                                      <p:to>
                                        <p:strVal val="visible"/>
                                      </p:to>
                                    </p:set>
                                    <p:anim calcmode="lin" valueType="num">
                                      <p:cBhvr>
                                        <p:cTn id="23" dur="1000" fill="hold"/>
                                        <p:tgtEl>
                                          <p:spTgt spid="414"/>
                                        </p:tgtEl>
                                        <p:attrNameLst>
                                          <p:attrName>ppt_w</p:attrName>
                                        </p:attrNameLst>
                                      </p:cBhvr>
                                      <p:tavLst>
                                        <p:tav tm="0">
                                          <p:val>
                                            <p:fltVal val="0"/>
                                          </p:val>
                                        </p:tav>
                                        <p:tav tm="100000">
                                          <p:val>
                                            <p:strVal val="#ppt_w"/>
                                          </p:val>
                                        </p:tav>
                                      </p:tavLst>
                                    </p:anim>
                                    <p:anim calcmode="lin" valueType="num">
                                      <p:cBhvr>
                                        <p:cTn id="24" dur="1000" fill="hold"/>
                                        <p:tgtEl>
                                          <p:spTgt spid="4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4" grpId="4"/>
      <p:bldP build="whole" bldLvl="1" animBg="1" rev="0" advAuto="0" spid="415" grpId="3"/>
      <p:bldP build="whole" bldLvl="1" animBg="1" rev="0" advAuto="0" spid="413" grpId="1"/>
      <p:bldP build="whole" bldLvl="1" animBg="1" rev="0" advAuto="0" spid="416" grpId="2"/>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JavaScript 101"/>
          <p:cNvSpPr txBox="1"/>
          <p:nvPr>
            <p:ph type="title"/>
          </p:nvPr>
        </p:nvSpPr>
        <p:spPr>
          <a:prstGeom prst="rect">
            <a:avLst/>
          </a:prstGeom>
        </p:spPr>
        <p:txBody>
          <a:bodyPr/>
          <a:lstStyle/>
          <a:p>
            <a:pPr/>
            <a:r>
              <a:t>JavaScript 101</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JavaScript - End to End"/>
          <p:cNvSpPr txBox="1"/>
          <p:nvPr>
            <p:ph type="title"/>
          </p:nvPr>
        </p:nvSpPr>
        <p:spPr>
          <a:prstGeom prst="rect">
            <a:avLst/>
          </a:prstGeom>
        </p:spPr>
        <p:txBody>
          <a:bodyPr/>
          <a:lstStyle/>
          <a:p>
            <a:pPr/>
            <a:r>
              <a:t>JavaScript - End to End</a:t>
            </a:r>
          </a:p>
        </p:txBody>
      </p:sp>
      <p:pic>
        <p:nvPicPr>
          <p:cNvPr id="421" name="Image" descr="Image"/>
          <p:cNvPicPr>
            <a:picLocks noChangeAspect="1"/>
          </p:cNvPicPr>
          <p:nvPr/>
        </p:nvPicPr>
        <p:blipFill>
          <a:blip r:embed="rId2">
            <a:extLst/>
          </a:blip>
          <a:stretch>
            <a:fillRect/>
          </a:stretch>
        </p:blipFill>
        <p:spPr>
          <a:xfrm>
            <a:off x="1229593" y="2641600"/>
            <a:ext cx="4724401" cy="4622800"/>
          </a:xfrm>
          <a:prstGeom prst="rect">
            <a:avLst/>
          </a:prstGeom>
          <a:ln w="12700">
            <a:miter lim="400000"/>
          </a:ln>
        </p:spPr>
      </p:pic>
      <p:sp>
        <p:nvSpPr>
          <p:cNvPr id="422" name="Client"/>
          <p:cNvSpPr txBox="1"/>
          <p:nvPr/>
        </p:nvSpPr>
        <p:spPr>
          <a:xfrm>
            <a:off x="2240614" y="7737304"/>
            <a:ext cx="2702358" cy="13533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400"/>
            </a:lvl1pPr>
          </a:lstStyle>
          <a:p>
            <a:pPr/>
            <a:r>
              <a:t>Client</a:t>
            </a:r>
          </a:p>
        </p:txBody>
      </p:sp>
      <p:sp>
        <p:nvSpPr>
          <p:cNvPr id="423" name="Server"/>
          <p:cNvSpPr txBox="1"/>
          <p:nvPr/>
        </p:nvSpPr>
        <p:spPr>
          <a:xfrm>
            <a:off x="7586425" y="7737304"/>
            <a:ext cx="3059736" cy="13533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400"/>
            </a:lvl1pPr>
          </a:lstStyle>
          <a:p>
            <a:pPr/>
            <a:r>
              <a:t>Server</a:t>
            </a:r>
          </a:p>
        </p:txBody>
      </p:sp>
      <p:pic>
        <p:nvPicPr>
          <p:cNvPr id="424" name="Image" descr="Image"/>
          <p:cNvPicPr>
            <a:picLocks noChangeAspect="1"/>
          </p:cNvPicPr>
          <p:nvPr/>
        </p:nvPicPr>
        <p:blipFill>
          <a:blip r:embed="rId3">
            <a:extLst/>
          </a:blip>
          <a:stretch>
            <a:fillRect/>
          </a:stretch>
        </p:blipFill>
        <p:spPr>
          <a:xfrm>
            <a:off x="7420858" y="3480208"/>
            <a:ext cx="3390871" cy="3390871"/>
          </a:xfrm>
          <a:prstGeom prst="rect">
            <a:avLst/>
          </a:prstGeom>
          <a:ln w="12700">
            <a:miter lim="400000"/>
          </a:ln>
        </p:spPr>
      </p:pic>
      <p:pic>
        <p:nvPicPr>
          <p:cNvPr id="425" name="Image" descr="Image"/>
          <p:cNvPicPr>
            <a:picLocks noChangeAspect="1"/>
          </p:cNvPicPr>
          <p:nvPr/>
        </p:nvPicPr>
        <p:blipFill>
          <a:blip r:embed="rId4">
            <a:extLst/>
          </a:blip>
          <a:stretch>
            <a:fillRect/>
          </a:stretch>
        </p:blipFill>
        <p:spPr>
          <a:xfrm>
            <a:off x="9244335" y="2363121"/>
            <a:ext cx="2702358" cy="925038"/>
          </a:xfrm>
          <a:prstGeom prst="rect">
            <a:avLst/>
          </a:prstGeom>
          <a:ln w="12700">
            <a:miter lim="400000"/>
          </a:ln>
        </p:spPr>
      </p:pic>
      <p:pic>
        <p:nvPicPr>
          <p:cNvPr id="426" name="Image" descr="Image"/>
          <p:cNvPicPr>
            <a:picLocks noChangeAspect="1"/>
          </p:cNvPicPr>
          <p:nvPr/>
        </p:nvPicPr>
        <p:blipFill>
          <a:blip r:embed="rId5">
            <a:extLst/>
          </a:blip>
          <a:stretch>
            <a:fillRect/>
          </a:stretch>
        </p:blipFill>
        <p:spPr>
          <a:xfrm>
            <a:off x="11142722" y="5131002"/>
            <a:ext cx="1221433" cy="1172576"/>
          </a:xfrm>
          <a:prstGeom prst="rect">
            <a:avLst/>
          </a:prstGeom>
          <a:ln w="12700">
            <a:miter lim="400000"/>
          </a:ln>
        </p:spPr>
      </p:pic>
      <p:pic>
        <p:nvPicPr>
          <p:cNvPr id="427" name="Image" descr="Image"/>
          <p:cNvPicPr>
            <a:picLocks noChangeAspect="1"/>
          </p:cNvPicPr>
          <p:nvPr/>
        </p:nvPicPr>
        <p:blipFill>
          <a:blip r:embed="rId6">
            <a:extLst/>
          </a:blip>
          <a:stretch>
            <a:fillRect/>
          </a:stretch>
        </p:blipFill>
        <p:spPr>
          <a:xfrm>
            <a:off x="6413008" y="2319583"/>
            <a:ext cx="2691123" cy="816019"/>
          </a:xfrm>
          <a:prstGeom prst="rect">
            <a:avLst/>
          </a:prstGeom>
          <a:ln w="12700">
            <a:miter lim="400000"/>
          </a:ln>
        </p:spPr>
      </p:pic>
      <p:pic>
        <p:nvPicPr>
          <p:cNvPr id="428" name="Image" descr="Image"/>
          <p:cNvPicPr>
            <a:picLocks noChangeAspect="1"/>
          </p:cNvPicPr>
          <p:nvPr/>
        </p:nvPicPr>
        <p:blipFill>
          <a:blip r:embed="rId7">
            <a:extLst/>
          </a:blip>
          <a:stretch>
            <a:fillRect/>
          </a:stretch>
        </p:blipFill>
        <p:spPr>
          <a:xfrm>
            <a:off x="11142722" y="3676303"/>
            <a:ext cx="1221433" cy="123312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Experimenting with JavaScript"/>
          <p:cNvSpPr txBox="1"/>
          <p:nvPr>
            <p:ph type="title"/>
          </p:nvPr>
        </p:nvSpPr>
        <p:spPr>
          <a:prstGeom prst="rect">
            <a:avLst/>
          </a:prstGeom>
        </p:spPr>
        <p:txBody>
          <a:bodyPr/>
          <a:lstStyle/>
          <a:p>
            <a:pPr/>
            <a:r>
              <a:t>Experimenting with JavaScript</a:t>
            </a:r>
          </a:p>
        </p:txBody>
      </p:sp>
      <p:sp>
        <p:nvSpPr>
          <p:cNvPr id="431" name="Should I work on the server side or on the client side?…"/>
          <p:cNvSpPr txBox="1"/>
          <p:nvPr>
            <p:ph type="body" sz="half" idx="1"/>
          </p:nvPr>
        </p:nvSpPr>
        <p:spPr>
          <a:xfrm>
            <a:off x="571500" y="5116146"/>
            <a:ext cx="11861800" cy="3773854"/>
          </a:xfrm>
          <a:prstGeom prst="rect">
            <a:avLst/>
          </a:prstGeom>
        </p:spPr>
        <p:txBody>
          <a:bodyPr/>
          <a:lstStyle/>
          <a:p>
            <a:pPr marL="307730" indent="-307730">
              <a:defRPr sz="3000"/>
            </a:pPr>
            <a:r>
              <a:t>Should I work on the </a:t>
            </a:r>
            <a:r>
              <a:rPr b="1"/>
              <a:t>server side</a:t>
            </a:r>
            <a:r>
              <a:t> or on the </a:t>
            </a:r>
            <a:r>
              <a:rPr b="1"/>
              <a:t>client side</a:t>
            </a:r>
            <a:r>
              <a:t>?</a:t>
            </a:r>
          </a:p>
          <a:p>
            <a:pPr marL="307730" indent="-307730">
              <a:defRPr sz="3000"/>
            </a:pPr>
            <a:r>
              <a:t>Should I use a </a:t>
            </a:r>
            <a:r>
              <a:rPr b="1"/>
              <a:t>simple text editor</a:t>
            </a:r>
            <a:r>
              <a:t> or a </a:t>
            </a:r>
            <a:r>
              <a:rPr b="1"/>
              <a:t>complete IDE</a:t>
            </a:r>
            <a:r>
              <a:t>?</a:t>
            </a:r>
          </a:p>
          <a:p>
            <a:pPr marL="307730" indent="-307730">
              <a:defRPr sz="3000"/>
            </a:pPr>
            <a:r>
              <a:t>Should I rather use an </a:t>
            </a:r>
            <a:r>
              <a:rPr b="1"/>
              <a:t>online programming environment</a:t>
            </a:r>
            <a:r>
              <a:t>?</a:t>
            </a:r>
          </a:p>
          <a:p>
            <a:pPr marL="307730" indent="-307730">
              <a:defRPr sz="3000"/>
            </a:pPr>
            <a:r>
              <a:t>What kinds of </a:t>
            </a:r>
            <a:r>
              <a:rPr b="1"/>
              <a:t>developer tools</a:t>
            </a:r>
            <a:r>
              <a:t>, such as debuggers, are available?</a:t>
            </a:r>
          </a:p>
        </p:txBody>
      </p:sp>
      <p:sp>
        <p:nvSpPr>
          <p:cNvPr id="432" name="What do I need to write, execute and debug JavaScript code?"/>
          <p:cNvSpPr/>
          <p:nvPr/>
        </p:nvSpPr>
        <p:spPr>
          <a:xfrm>
            <a:off x="1494654" y="2613940"/>
            <a:ext cx="10015492" cy="1863244"/>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241300" tIns="241300" rIns="241300" bIns="241300" anchor="ctr">
            <a:spAutoFit/>
          </a:bodyPr>
          <a:lstStyle>
            <a:lvl1pPr>
              <a:defRPr i="1" sz="4600">
                <a:latin typeface="+mn-lt"/>
                <a:ea typeface="+mn-ea"/>
                <a:cs typeface="+mn-cs"/>
                <a:sym typeface="Helvetica Neue"/>
              </a:defRPr>
            </a:lvl1pPr>
          </a:lstStyle>
          <a:p>
            <a:pPr/>
            <a:r>
              <a:t>What do I need to write, execute and debug JavaScript code?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4" name="Image" descr="Image"/>
          <p:cNvPicPr>
            <a:picLocks noChangeAspect="1"/>
          </p:cNvPicPr>
          <p:nvPr/>
        </p:nvPicPr>
        <p:blipFill>
          <a:blip r:embed="rId2">
            <a:extLst/>
          </a:blip>
          <a:stretch>
            <a:fillRect/>
          </a:stretch>
        </p:blipFill>
        <p:spPr>
          <a:xfrm>
            <a:off x="8462166" y="2593320"/>
            <a:ext cx="2511083" cy="2504561"/>
          </a:xfrm>
          <a:prstGeom prst="rect">
            <a:avLst/>
          </a:prstGeom>
          <a:ln w="12700">
            <a:miter lim="400000"/>
          </a:ln>
        </p:spPr>
      </p:pic>
      <p:sp>
        <p:nvSpPr>
          <p:cNvPr id="435" name="Browsers and Developers Tools"/>
          <p:cNvSpPr txBox="1"/>
          <p:nvPr>
            <p:ph type="title"/>
          </p:nvPr>
        </p:nvSpPr>
        <p:spPr>
          <a:prstGeom prst="rect">
            <a:avLst/>
          </a:prstGeom>
        </p:spPr>
        <p:txBody>
          <a:bodyPr/>
          <a:lstStyle/>
          <a:p>
            <a:pPr/>
            <a:r>
              <a:t>Browsers and Developers Tools</a:t>
            </a:r>
          </a:p>
        </p:txBody>
      </p:sp>
      <p:pic>
        <p:nvPicPr>
          <p:cNvPr id="436" name="Image" descr="Image"/>
          <p:cNvPicPr>
            <a:picLocks noChangeAspect="1"/>
          </p:cNvPicPr>
          <p:nvPr/>
        </p:nvPicPr>
        <p:blipFill>
          <a:blip r:embed="rId3">
            <a:extLst/>
          </a:blip>
          <a:stretch>
            <a:fillRect/>
          </a:stretch>
        </p:blipFill>
        <p:spPr>
          <a:xfrm>
            <a:off x="638683" y="4928187"/>
            <a:ext cx="6897016" cy="2044692"/>
          </a:xfrm>
          <a:prstGeom prst="rect">
            <a:avLst/>
          </a:prstGeom>
          <a:ln w="12700">
            <a:miter lim="400000"/>
          </a:ln>
        </p:spPr>
      </p:pic>
      <p:pic>
        <p:nvPicPr>
          <p:cNvPr id="437" name="Image" descr="Image"/>
          <p:cNvPicPr>
            <a:picLocks noChangeAspect="1"/>
          </p:cNvPicPr>
          <p:nvPr/>
        </p:nvPicPr>
        <p:blipFill>
          <a:blip r:embed="rId4">
            <a:extLst/>
          </a:blip>
          <a:stretch>
            <a:fillRect/>
          </a:stretch>
        </p:blipFill>
        <p:spPr>
          <a:xfrm>
            <a:off x="671738" y="7323149"/>
            <a:ext cx="6177808" cy="2044692"/>
          </a:xfrm>
          <a:prstGeom prst="rect">
            <a:avLst/>
          </a:prstGeom>
          <a:ln w="12700">
            <a:miter lim="400000"/>
          </a:ln>
        </p:spPr>
      </p:pic>
      <p:pic>
        <p:nvPicPr>
          <p:cNvPr id="438" name="Screen Shot 2014-09-10 at 11.02.55.png" descr="Screen Shot 2014-09-10 at 11.02.55.png"/>
          <p:cNvPicPr>
            <a:picLocks noChangeAspect="1"/>
          </p:cNvPicPr>
          <p:nvPr/>
        </p:nvPicPr>
        <p:blipFill>
          <a:blip r:embed="rId5">
            <a:extLst/>
          </a:blip>
          <a:stretch>
            <a:fillRect/>
          </a:stretch>
        </p:blipFill>
        <p:spPr>
          <a:xfrm>
            <a:off x="601529" y="2142309"/>
            <a:ext cx="5799111" cy="2702307"/>
          </a:xfrm>
          <a:prstGeom prst="rect">
            <a:avLst/>
          </a:prstGeom>
          <a:ln w="12700">
            <a:miter lim="400000"/>
          </a:ln>
        </p:spPr>
      </p:pic>
      <p:sp>
        <p:nvSpPr>
          <p:cNvPr id="439" name="https://developer.chrome.com/devtools"/>
          <p:cNvSpPr txBox="1"/>
          <p:nvPr/>
        </p:nvSpPr>
        <p:spPr>
          <a:xfrm>
            <a:off x="7077682" y="2053619"/>
            <a:ext cx="528005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https://developer.chrome.com/devtools</a:t>
            </a:r>
          </a:p>
        </p:txBody>
      </p:sp>
      <p:pic>
        <p:nvPicPr>
          <p:cNvPr id="440" name="Image" descr="Image"/>
          <p:cNvPicPr>
            <a:picLocks noChangeAspect="1"/>
          </p:cNvPicPr>
          <p:nvPr/>
        </p:nvPicPr>
        <p:blipFill>
          <a:blip r:embed="rId6">
            <a:extLst/>
          </a:blip>
          <a:stretch>
            <a:fillRect/>
          </a:stretch>
        </p:blipFill>
        <p:spPr>
          <a:xfrm>
            <a:off x="8555613" y="5176522"/>
            <a:ext cx="3262720" cy="4407107"/>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Node.js is a platform built on Chrome's JavaScript runtime for easily building fast, scalable network applications.…"/>
          <p:cNvSpPr txBox="1"/>
          <p:nvPr/>
        </p:nvSpPr>
        <p:spPr>
          <a:xfrm>
            <a:off x="1086276" y="3372408"/>
            <a:ext cx="10832248" cy="47747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800"/>
            </a:pPr>
            <a:r>
              <a:t>“Node.js is a </a:t>
            </a:r>
            <a:r>
              <a:rPr b="1">
                <a:latin typeface="+mn-lt"/>
                <a:ea typeface="+mn-ea"/>
                <a:cs typeface="+mn-cs"/>
                <a:sym typeface="Helvetica Neue"/>
              </a:rPr>
              <a:t>platform</a:t>
            </a:r>
            <a:r>
              <a:t> built on Chrome's JavaScript runtime for easily building </a:t>
            </a:r>
            <a:r>
              <a:rPr b="1">
                <a:latin typeface="+mn-lt"/>
                <a:ea typeface="+mn-ea"/>
                <a:cs typeface="+mn-cs"/>
                <a:sym typeface="Helvetica Neue"/>
              </a:rPr>
              <a:t>fast</a:t>
            </a:r>
            <a:r>
              <a:t>, </a:t>
            </a:r>
            <a:r>
              <a:rPr b="1">
                <a:latin typeface="+mn-lt"/>
                <a:ea typeface="+mn-ea"/>
                <a:cs typeface="+mn-cs"/>
                <a:sym typeface="Helvetica Neue"/>
              </a:rPr>
              <a:t>scalable</a:t>
            </a:r>
            <a:r>
              <a:t> </a:t>
            </a:r>
            <a:r>
              <a:rPr b="1">
                <a:latin typeface="+mn-lt"/>
                <a:ea typeface="+mn-ea"/>
                <a:cs typeface="+mn-cs"/>
                <a:sym typeface="Helvetica Neue"/>
              </a:rPr>
              <a:t>network applications</a:t>
            </a:r>
            <a:r>
              <a:t>. </a:t>
            </a:r>
          </a:p>
          <a:p>
            <a:pPr>
              <a:defRPr sz="3800"/>
            </a:pPr>
          </a:p>
          <a:p>
            <a:pPr>
              <a:defRPr sz="3800"/>
            </a:pPr>
            <a:r>
              <a:t>Node.js uses an </a:t>
            </a:r>
            <a:r>
              <a:rPr b="1">
                <a:latin typeface="+mn-lt"/>
                <a:ea typeface="+mn-ea"/>
                <a:cs typeface="+mn-cs"/>
                <a:sym typeface="Helvetica Neue"/>
              </a:rPr>
              <a:t>event-driven</a:t>
            </a:r>
            <a:r>
              <a:t>, </a:t>
            </a:r>
            <a:r>
              <a:rPr b="1">
                <a:latin typeface="+mn-lt"/>
                <a:ea typeface="+mn-ea"/>
                <a:cs typeface="+mn-cs"/>
                <a:sym typeface="Helvetica Neue"/>
              </a:rPr>
              <a:t>non-blocking I/O model</a:t>
            </a:r>
            <a:r>
              <a:t> that makes it lightweight and efficient, perfect for </a:t>
            </a:r>
            <a:r>
              <a:rPr b="1">
                <a:latin typeface="+mn-lt"/>
                <a:ea typeface="+mn-ea"/>
                <a:cs typeface="+mn-cs"/>
                <a:sym typeface="Helvetica Neue"/>
              </a:rPr>
              <a:t>data-intensive real-time applications that run across distributed devices</a:t>
            </a:r>
            <a:r>
              <a:t>.”</a:t>
            </a:r>
          </a:p>
        </p:txBody>
      </p:sp>
      <p:pic>
        <p:nvPicPr>
          <p:cNvPr id="443" name="Image" descr="Image"/>
          <p:cNvPicPr>
            <a:picLocks noChangeAspect="1"/>
          </p:cNvPicPr>
          <p:nvPr/>
        </p:nvPicPr>
        <p:blipFill>
          <a:blip r:embed="rId2">
            <a:extLst/>
          </a:blip>
          <a:stretch>
            <a:fillRect/>
          </a:stretch>
        </p:blipFill>
        <p:spPr>
          <a:xfrm>
            <a:off x="4230773" y="1608414"/>
            <a:ext cx="4543254" cy="1222297"/>
          </a:xfrm>
          <a:prstGeom prst="rect">
            <a:avLst/>
          </a:prstGeom>
          <a:ln w="12700">
            <a:miter lim="400000"/>
          </a:ln>
        </p:spPr>
      </p:pic>
      <p:pic>
        <p:nvPicPr>
          <p:cNvPr id="446" name="Connection Line" descr="Connection Line"/>
          <p:cNvPicPr>
            <a:picLocks noChangeAspect="0"/>
          </p:cNvPicPr>
          <p:nvPr/>
        </p:nvPicPr>
        <p:blipFill>
          <a:blip r:embed="rId3">
            <a:extLst/>
          </a:blip>
          <a:stretch>
            <a:fillRect/>
          </a:stretch>
        </p:blipFill>
        <p:spPr>
          <a:xfrm>
            <a:off x="5994584" y="5076913"/>
            <a:ext cx="5767503" cy="696676"/>
          </a:xfrm>
          <a:prstGeom prst="rect">
            <a:avLst/>
          </a:prstGeom>
        </p:spPr>
      </p:pic>
      <p:sp>
        <p:nvSpPr>
          <p:cNvPr id="445" name="not only!"/>
          <p:cNvSpPr txBox="1"/>
          <p:nvPr/>
        </p:nvSpPr>
        <p:spPr>
          <a:xfrm>
            <a:off x="10686234" y="4440863"/>
            <a:ext cx="2021740"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2"/>
                    <a:satOff val="-50209"/>
                    <a:lumOff val="23543"/>
                  </a:schemeClr>
                </a:solidFill>
                <a:latin typeface="Marker Felt"/>
                <a:ea typeface="Marker Felt"/>
                <a:cs typeface="Marker Felt"/>
                <a:sym typeface="Marker Felt"/>
              </a:defRPr>
            </a:lvl1pPr>
          </a:lstStyle>
          <a:p>
            <a:pPr/>
            <a:r>
              <a:t>not only!</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9" name="Image" descr="Image"/>
          <p:cNvPicPr>
            <a:picLocks noChangeAspect="1"/>
          </p:cNvPicPr>
          <p:nvPr/>
        </p:nvPicPr>
        <p:blipFill>
          <a:blip r:embed="rId2">
            <a:extLst/>
          </a:blip>
          <a:stretch>
            <a:fillRect/>
          </a:stretch>
        </p:blipFill>
        <p:spPr>
          <a:xfrm>
            <a:off x="402148" y="905879"/>
            <a:ext cx="8942682" cy="666913"/>
          </a:xfrm>
          <a:prstGeom prst="rect">
            <a:avLst/>
          </a:prstGeom>
          <a:ln w="12700">
            <a:miter lim="400000"/>
          </a:ln>
        </p:spPr>
      </p:pic>
      <p:pic>
        <p:nvPicPr>
          <p:cNvPr id="450" name="Image" descr="Image"/>
          <p:cNvPicPr>
            <a:picLocks noChangeAspect="1"/>
          </p:cNvPicPr>
          <p:nvPr/>
        </p:nvPicPr>
        <p:blipFill>
          <a:blip r:embed="rId3">
            <a:extLst/>
          </a:blip>
          <a:stretch>
            <a:fillRect/>
          </a:stretch>
        </p:blipFill>
        <p:spPr>
          <a:xfrm>
            <a:off x="905229" y="2401106"/>
            <a:ext cx="3585930" cy="6189626"/>
          </a:xfrm>
          <a:prstGeom prst="rect">
            <a:avLst/>
          </a:prstGeom>
          <a:ln w="12700">
            <a:miter lim="400000"/>
          </a:ln>
        </p:spPr>
      </p:pic>
      <p:pic>
        <p:nvPicPr>
          <p:cNvPr id="451" name="Image" descr="Image"/>
          <p:cNvPicPr>
            <a:picLocks noChangeAspect="1"/>
          </p:cNvPicPr>
          <p:nvPr/>
        </p:nvPicPr>
        <p:blipFill>
          <a:blip r:embed="rId4">
            <a:extLst/>
          </a:blip>
          <a:stretch>
            <a:fillRect/>
          </a:stretch>
        </p:blipFill>
        <p:spPr>
          <a:xfrm>
            <a:off x="4674028" y="2018216"/>
            <a:ext cx="3372317" cy="6955405"/>
          </a:xfrm>
          <a:prstGeom prst="rect">
            <a:avLst/>
          </a:prstGeom>
          <a:ln w="12700">
            <a:miter lim="400000"/>
          </a:ln>
        </p:spPr>
      </p:pic>
      <p:pic>
        <p:nvPicPr>
          <p:cNvPr id="452" name="Image" descr="Image"/>
          <p:cNvPicPr>
            <a:picLocks noChangeAspect="1"/>
          </p:cNvPicPr>
          <p:nvPr/>
        </p:nvPicPr>
        <p:blipFill>
          <a:blip r:embed="rId5">
            <a:extLst/>
          </a:blip>
          <a:stretch>
            <a:fillRect/>
          </a:stretch>
        </p:blipFill>
        <p:spPr>
          <a:xfrm>
            <a:off x="8229214" y="2288276"/>
            <a:ext cx="4227415" cy="6415285"/>
          </a:xfrm>
          <a:prstGeom prst="rect">
            <a:avLst/>
          </a:prstGeom>
          <a:ln w="12700">
            <a:miter lim="400000"/>
          </a:ln>
        </p:spPr>
      </p:pic>
      <p:sp>
        <p:nvSpPr>
          <p:cNvPr id="453" name="Rounded Rectangle"/>
          <p:cNvSpPr/>
          <p:nvPr/>
        </p:nvSpPr>
        <p:spPr>
          <a:xfrm>
            <a:off x="980667" y="7519123"/>
            <a:ext cx="2469285" cy="1143001"/>
          </a:xfrm>
          <a:prstGeom prst="roundRect">
            <a:avLst>
              <a:gd name="adj" fmla="val 16667"/>
            </a:avLst>
          </a:prstGeom>
          <a:ln w="25400">
            <a:solidFill>
              <a:schemeClr val="accent5"/>
            </a:solidFill>
            <a:miter lim="400000"/>
          </a:ln>
        </p:spPr>
        <p:txBody>
          <a:bodyPr lIns="50800" tIns="50800" rIns="50800" bIns="50800" anchor="ctr"/>
          <a:lstStyle/>
          <a:p>
            <a:pPr>
              <a:defRPr sz="3600"/>
            </a:pPr>
          </a:p>
        </p:txBody>
      </p:sp>
      <p:sp>
        <p:nvSpPr>
          <p:cNvPr id="454" name="Rounded Rectangle"/>
          <p:cNvSpPr/>
          <p:nvPr/>
        </p:nvSpPr>
        <p:spPr>
          <a:xfrm>
            <a:off x="980667" y="4928729"/>
            <a:ext cx="2469285" cy="546101"/>
          </a:xfrm>
          <a:prstGeom prst="roundRect">
            <a:avLst>
              <a:gd name="adj" fmla="val 34884"/>
            </a:avLst>
          </a:prstGeom>
          <a:ln w="25400">
            <a:solidFill>
              <a:schemeClr val="accent5"/>
            </a:solidFill>
            <a:miter lim="400000"/>
          </a:ln>
        </p:spPr>
        <p:txBody>
          <a:bodyPr lIns="50800" tIns="50800" rIns="50800" bIns="50800" anchor="ctr"/>
          <a:lstStyle/>
          <a:p>
            <a:pPr>
              <a:defRPr sz="3600"/>
            </a:pPr>
          </a:p>
        </p:txBody>
      </p:sp>
      <p:sp>
        <p:nvSpPr>
          <p:cNvPr id="455" name="Rounded Rectangle"/>
          <p:cNvSpPr/>
          <p:nvPr/>
        </p:nvSpPr>
        <p:spPr>
          <a:xfrm>
            <a:off x="8241914" y="2332098"/>
            <a:ext cx="2469285" cy="546101"/>
          </a:xfrm>
          <a:prstGeom prst="roundRect">
            <a:avLst>
              <a:gd name="adj" fmla="val 34884"/>
            </a:avLst>
          </a:prstGeom>
          <a:ln w="25400">
            <a:solidFill>
              <a:schemeClr val="accent5"/>
            </a:solidFill>
            <a:miter lim="400000"/>
          </a:ln>
        </p:spPr>
        <p:txBody>
          <a:bodyPr lIns="50800" tIns="50800" rIns="50800" bIns="50800" anchor="ctr"/>
          <a:lstStyle/>
          <a:p>
            <a:pPr>
              <a:defRPr sz="3600"/>
            </a:pPr>
          </a:p>
        </p:txBody>
      </p:sp>
      <p:sp>
        <p:nvSpPr>
          <p:cNvPr id="456" name="Rounded Rectangle"/>
          <p:cNvSpPr/>
          <p:nvPr/>
        </p:nvSpPr>
        <p:spPr>
          <a:xfrm>
            <a:off x="8241914" y="6597739"/>
            <a:ext cx="2469285" cy="546101"/>
          </a:xfrm>
          <a:prstGeom prst="roundRect">
            <a:avLst>
              <a:gd name="adj" fmla="val 34884"/>
            </a:avLst>
          </a:prstGeom>
          <a:ln w="25400">
            <a:solidFill>
              <a:schemeClr val="accent5"/>
            </a:solidFill>
            <a:miter lim="400000"/>
          </a:ln>
        </p:spPr>
        <p:txBody>
          <a:bodyPr lIns="50800" tIns="50800" rIns="50800" bIns="50800" anchor="ctr"/>
          <a:lstStyle/>
          <a:p>
            <a:pPr>
              <a:defRPr sz="3600"/>
            </a:pPr>
          </a:p>
        </p:txBody>
      </p:sp>
      <p:sp>
        <p:nvSpPr>
          <p:cNvPr id="457" name="Rounded Rectangle"/>
          <p:cNvSpPr/>
          <p:nvPr/>
        </p:nvSpPr>
        <p:spPr>
          <a:xfrm>
            <a:off x="4686728" y="2622123"/>
            <a:ext cx="2469284" cy="1143001"/>
          </a:xfrm>
          <a:prstGeom prst="roundRect">
            <a:avLst>
              <a:gd name="adj" fmla="val 16667"/>
            </a:avLst>
          </a:prstGeom>
          <a:ln w="25400">
            <a:solidFill>
              <a:schemeClr val="accent5"/>
            </a:solidFill>
            <a:miter lim="400000"/>
          </a:ln>
        </p:spPr>
        <p:txBody>
          <a:bodyPr lIns="50800" tIns="50800" rIns="50800" bIns="50800" anchor="ctr"/>
          <a:lstStyle/>
          <a:p>
            <a:pPr>
              <a:defRPr sz="3600"/>
            </a:pPr>
          </a:p>
        </p:txBody>
      </p:sp>
      <p:sp>
        <p:nvSpPr>
          <p:cNvPr id="458" name="Rounded Rectangle"/>
          <p:cNvSpPr/>
          <p:nvPr/>
        </p:nvSpPr>
        <p:spPr>
          <a:xfrm>
            <a:off x="882533" y="2884744"/>
            <a:ext cx="2469285" cy="542034"/>
          </a:xfrm>
          <a:prstGeom prst="roundRect">
            <a:avLst>
              <a:gd name="adj" fmla="val 35145"/>
            </a:avLst>
          </a:prstGeom>
          <a:ln w="25400">
            <a:solidFill>
              <a:schemeClr val="accent5"/>
            </a:solidFill>
            <a:miter lim="400000"/>
          </a:ln>
        </p:spPr>
        <p:txBody>
          <a:bodyPr lIns="50800" tIns="50800" rIns="50800" bIns="50800" anchor="ctr"/>
          <a:lstStyle/>
          <a:p>
            <a:pPr>
              <a:defRPr sz="3600"/>
            </a:pPr>
          </a:p>
        </p:txBody>
      </p:sp>
      <p:sp>
        <p:nvSpPr>
          <p:cNvPr id="459" name="Rounded Rectangle"/>
          <p:cNvSpPr/>
          <p:nvPr/>
        </p:nvSpPr>
        <p:spPr>
          <a:xfrm>
            <a:off x="4686728" y="4393940"/>
            <a:ext cx="2469284" cy="546101"/>
          </a:xfrm>
          <a:prstGeom prst="roundRect">
            <a:avLst>
              <a:gd name="adj" fmla="val 34884"/>
            </a:avLst>
          </a:prstGeom>
          <a:ln w="25400">
            <a:solidFill>
              <a:schemeClr val="accent5"/>
            </a:solidFill>
            <a:miter lim="400000"/>
          </a:ln>
        </p:spPr>
        <p:txBody>
          <a:bodyPr lIns="50800" tIns="50800" rIns="50800" bIns="50800" anchor="ctr"/>
          <a:lstStyle/>
          <a:p>
            <a:pPr>
              <a:defRPr sz="3600"/>
            </a:pPr>
          </a:p>
        </p:txBody>
      </p:sp>
      <p:sp>
        <p:nvSpPr>
          <p:cNvPr id="460" name="Rounded Rectangle"/>
          <p:cNvSpPr/>
          <p:nvPr/>
        </p:nvSpPr>
        <p:spPr>
          <a:xfrm>
            <a:off x="8241914" y="3586705"/>
            <a:ext cx="2469285" cy="546101"/>
          </a:xfrm>
          <a:prstGeom prst="roundRect">
            <a:avLst>
              <a:gd name="adj" fmla="val 34884"/>
            </a:avLst>
          </a:prstGeom>
          <a:ln w="25400">
            <a:solidFill>
              <a:schemeClr val="accent5"/>
            </a:solidFill>
            <a:miter lim="400000"/>
          </a:ln>
        </p:spPr>
        <p:txBody>
          <a:bodyPr lIns="50800" tIns="50800" rIns="50800" bIns="50800" anchor="ctr"/>
          <a:lstStyle/>
          <a:p>
            <a:pPr>
              <a:defRPr sz="3600"/>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8" name="droppedImage.png" descr="droppedImage.png"/>
          <p:cNvPicPr>
            <a:picLocks noChangeAspect="1"/>
          </p:cNvPicPr>
          <p:nvPr/>
        </p:nvPicPr>
        <p:blipFill>
          <a:blip r:embed="rId2">
            <a:extLst/>
          </a:blip>
          <a:stretch>
            <a:fillRect/>
          </a:stretch>
        </p:blipFill>
        <p:spPr>
          <a:xfrm>
            <a:off x="368300" y="2806700"/>
            <a:ext cx="3340186" cy="2197100"/>
          </a:xfrm>
          <a:prstGeom prst="rect">
            <a:avLst/>
          </a:prstGeom>
          <a:ln w="12700">
            <a:miter lim="400000"/>
          </a:ln>
        </p:spPr>
      </p:pic>
      <p:pic>
        <p:nvPicPr>
          <p:cNvPr id="269" name="droppedImage.png" descr="droppedImage.png"/>
          <p:cNvPicPr>
            <a:picLocks noChangeAspect="1"/>
          </p:cNvPicPr>
          <p:nvPr/>
        </p:nvPicPr>
        <p:blipFill>
          <a:blip r:embed="rId2">
            <a:extLst/>
          </a:blip>
          <a:stretch>
            <a:fillRect/>
          </a:stretch>
        </p:blipFill>
        <p:spPr>
          <a:xfrm>
            <a:off x="9182100" y="2806700"/>
            <a:ext cx="3340186" cy="2197100"/>
          </a:xfrm>
          <a:prstGeom prst="rect">
            <a:avLst/>
          </a:prstGeom>
          <a:ln w="12700">
            <a:miter lim="400000"/>
          </a:ln>
        </p:spPr>
      </p:pic>
      <p:sp>
        <p:nvSpPr>
          <p:cNvPr id="270" name="Rectangle"/>
          <p:cNvSpPr/>
          <p:nvPr/>
        </p:nvSpPr>
        <p:spPr>
          <a:xfrm>
            <a:off x="3708400" y="3695700"/>
            <a:ext cx="5575300" cy="330200"/>
          </a:xfrm>
          <a:prstGeom prst="rect">
            <a:avLst/>
          </a:prstGeom>
          <a:solidFill>
            <a:srgbClr val="CBCBCB"/>
          </a:solidFill>
          <a:ln w="25400">
            <a:miter lim="400000"/>
          </a:ln>
        </p:spPr>
        <p:txBody>
          <a:bodyPr lIns="50800" tIns="50800" rIns="50800" bIns="50800" anchor="ctr"/>
          <a:lstStyle/>
          <a:p>
            <a:pPr>
              <a:defRPr sz="3600"/>
            </a:pPr>
          </a:p>
        </p:txBody>
      </p:sp>
      <p:sp>
        <p:nvSpPr>
          <p:cNvPr id="271" name="Line"/>
          <p:cNvSpPr/>
          <p:nvPr/>
        </p:nvSpPr>
        <p:spPr>
          <a:xfrm flipH="1">
            <a:off x="3757429" y="3581400"/>
            <a:ext cx="5513571" cy="1"/>
          </a:xfrm>
          <a:prstGeom prst="line">
            <a:avLst/>
          </a:prstGeom>
          <a:ln w="25400">
            <a:solidFill>
              <a:srgbClr val="9411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
        <p:nvSpPr>
          <p:cNvPr id="272" name="Line"/>
          <p:cNvSpPr/>
          <p:nvPr/>
        </p:nvSpPr>
        <p:spPr>
          <a:xfrm flipH="1">
            <a:off x="3759200" y="4140200"/>
            <a:ext cx="5513571" cy="1"/>
          </a:xfrm>
          <a:prstGeom prst="line">
            <a:avLst/>
          </a:prstGeom>
          <a:ln w="25400">
            <a:solidFill>
              <a:srgbClr val="941100"/>
            </a:solidFill>
            <a:miter lim="400000"/>
            <a:tailEnd type="triangle"/>
          </a:ln>
        </p:spPr>
        <p:txBody>
          <a:bodyPr lIns="50800" tIns="50800" rIns="50800" bIns="50800" anchor="ctr"/>
          <a:lstStyle/>
          <a:p>
            <a:pPr algn="l" defTabSz="457200">
              <a:defRPr sz="1200">
                <a:latin typeface="Helvetica"/>
                <a:ea typeface="Helvetica"/>
                <a:cs typeface="Helvetica"/>
                <a:sym typeface="Helvetica"/>
              </a:defRPr>
            </a:pPr>
          </a:p>
        </p:txBody>
      </p:sp>
      <p:pic>
        <p:nvPicPr>
          <p:cNvPr id="273" name="droppedImage.png" descr="droppedImage.png"/>
          <p:cNvPicPr>
            <a:picLocks noChangeAspect="1"/>
          </p:cNvPicPr>
          <p:nvPr/>
        </p:nvPicPr>
        <p:blipFill>
          <a:blip r:embed="rId3">
            <a:extLst/>
          </a:blip>
          <a:stretch>
            <a:fillRect/>
          </a:stretch>
        </p:blipFill>
        <p:spPr>
          <a:xfrm>
            <a:off x="736600" y="6692900"/>
            <a:ext cx="2692400" cy="1705187"/>
          </a:xfrm>
          <a:prstGeom prst="rect">
            <a:avLst/>
          </a:prstGeom>
          <a:ln w="12700">
            <a:miter lim="400000"/>
          </a:ln>
        </p:spPr>
      </p:pic>
      <p:sp>
        <p:nvSpPr>
          <p:cNvPr id="274" name="Line"/>
          <p:cNvSpPr/>
          <p:nvPr/>
        </p:nvSpPr>
        <p:spPr>
          <a:xfrm flipH="1">
            <a:off x="4216400" y="7543800"/>
            <a:ext cx="4978417" cy="2"/>
          </a:xfrm>
          <a:prstGeom prst="line">
            <a:avLst/>
          </a:prstGeom>
          <a:ln w="25400">
            <a:solidFill>
              <a:srgbClr val="941100"/>
            </a:solidFill>
            <a:custDash>
              <a:ds d="200000" sp="200000"/>
            </a:custDash>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pic>
        <p:nvPicPr>
          <p:cNvPr id="275" name="droppedImage.png" descr="droppedImage.png"/>
          <p:cNvPicPr>
            <a:picLocks noChangeAspect="1"/>
          </p:cNvPicPr>
          <p:nvPr/>
        </p:nvPicPr>
        <p:blipFill>
          <a:blip r:embed="rId4">
            <a:extLst/>
          </a:blip>
          <a:stretch>
            <a:fillRect/>
          </a:stretch>
        </p:blipFill>
        <p:spPr>
          <a:xfrm>
            <a:off x="9994900" y="6362700"/>
            <a:ext cx="2303580" cy="1930400"/>
          </a:xfrm>
          <a:prstGeom prst="rect">
            <a:avLst/>
          </a:prstGeom>
          <a:ln w="12700">
            <a:miter lim="400000"/>
          </a:ln>
        </p:spPr>
      </p:pic>
      <p:sp>
        <p:nvSpPr>
          <p:cNvPr id="276" name="TCP"/>
          <p:cNvSpPr txBox="1"/>
          <p:nvPr/>
        </p:nvSpPr>
        <p:spPr>
          <a:xfrm>
            <a:off x="5953891" y="4254500"/>
            <a:ext cx="1122427"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a:solidFill>
                  <a:srgbClr val="941100"/>
                </a:solidFill>
              </a:defRPr>
            </a:lvl1pPr>
          </a:lstStyle>
          <a:p>
            <a:pPr/>
            <a:r>
              <a:t>TCP</a:t>
            </a:r>
          </a:p>
        </p:txBody>
      </p:sp>
      <p:sp>
        <p:nvSpPr>
          <p:cNvPr id="277" name="UDP"/>
          <p:cNvSpPr txBox="1"/>
          <p:nvPr/>
        </p:nvSpPr>
        <p:spPr>
          <a:xfrm>
            <a:off x="5926967" y="7658100"/>
            <a:ext cx="1181101"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defRPr>
                <a:solidFill>
                  <a:srgbClr val="941100"/>
                </a:solidFill>
              </a:defRPr>
            </a:lvl1pPr>
          </a:lstStyle>
          <a:p>
            <a:pPr/>
            <a:r>
              <a:t>UDP</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 node index.js…"/>
          <p:cNvSpPr txBox="1"/>
          <p:nvPr/>
        </p:nvSpPr>
        <p:spPr>
          <a:xfrm>
            <a:off x="921527" y="5110739"/>
            <a:ext cx="11161746" cy="1559844"/>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203200" tIns="203200" rIns="203200" bIns="203200" anchor="ctr">
            <a:spAutoFit/>
          </a:bodyPr>
          <a:lstStyle/>
          <a:p>
            <a:pPr algn="l">
              <a:defRPr>
                <a:solidFill>
                  <a:schemeClr val="accent2">
                    <a:hueOff val="-2473792"/>
                    <a:satOff val="-50209"/>
                    <a:lumOff val="23543"/>
                  </a:schemeClr>
                </a:solidFill>
                <a:latin typeface="Consolas"/>
                <a:ea typeface="Consolas"/>
                <a:cs typeface="Consolas"/>
                <a:sym typeface="Consolas"/>
              </a:defRPr>
            </a:pPr>
            <a:r>
              <a:t>$ node index.js</a:t>
            </a:r>
          </a:p>
          <a:p>
            <a:pPr algn="l">
              <a:defRPr>
                <a:solidFill>
                  <a:schemeClr val="accent2">
                    <a:hueOff val="-2473792"/>
                    <a:satOff val="-50209"/>
                    <a:lumOff val="23543"/>
                  </a:schemeClr>
                </a:solidFill>
                <a:latin typeface="Consolas"/>
                <a:ea typeface="Consolas"/>
                <a:cs typeface="Consolas"/>
                <a:sym typeface="Consolas"/>
              </a:defRPr>
            </a:pPr>
            <a:r>
              <a:t>hello</a:t>
            </a:r>
          </a:p>
        </p:txBody>
      </p:sp>
      <p:sp>
        <p:nvSpPr>
          <p:cNvPr id="463" name="console.log(“hello”);"/>
          <p:cNvSpPr txBox="1"/>
          <p:nvPr/>
        </p:nvSpPr>
        <p:spPr>
          <a:xfrm>
            <a:off x="921527" y="3700839"/>
            <a:ext cx="11161746" cy="937543"/>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lIns="203200" tIns="203200" rIns="203200" bIns="203200" anchor="ctr">
            <a:spAutoFit/>
          </a:bodyPr>
          <a:lstStyle>
            <a:lvl1pPr algn="l">
              <a:defRPr>
                <a:solidFill>
                  <a:schemeClr val="accent1">
                    <a:hueOff val="47394"/>
                    <a:satOff val="-25753"/>
                    <a:lumOff val="-7544"/>
                  </a:schemeClr>
                </a:solidFill>
                <a:latin typeface="Consolas"/>
                <a:ea typeface="Consolas"/>
                <a:cs typeface="Consolas"/>
                <a:sym typeface="Consolas"/>
              </a:defRPr>
            </a:lvl1pPr>
          </a:lstStyle>
          <a:p>
            <a:pPr/>
            <a:r>
              <a:t>console.log(“hello”);</a:t>
            </a:r>
          </a:p>
        </p:txBody>
      </p:sp>
      <p:sp>
        <p:nvSpPr>
          <p:cNvPr id="464" name="index.js"/>
          <p:cNvSpPr txBox="1"/>
          <p:nvPr/>
        </p:nvSpPr>
        <p:spPr>
          <a:xfrm>
            <a:off x="10427774" y="4200914"/>
            <a:ext cx="1510805" cy="4156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solidFill>
                  <a:schemeClr val="accent1">
                    <a:hueOff val="47394"/>
                    <a:satOff val="-25753"/>
                    <a:lumOff val="-7544"/>
                  </a:schemeClr>
                </a:solidFill>
                <a:latin typeface="Consolas"/>
                <a:ea typeface="Consolas"/>
                <a:cs typeface="Consolas"/>
                <a:sym typeface="Consolas"/>
              </a:defRPr>
            </a:lvl1pPr>
          </a:lstStyle>
          <a:p>
            <a:pPr/>
            <a:r>
              <a:t>index.js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JavaScript 101"/>
          <p:cNvSpPr txBox="1"/>
          <p:nvPr>
            <p:ph type="title"/>
          </p:nvPr>
        </p:nvSpPr>
        <p:spPr>
          <a:prstGeom prst="rect">
            <a:avLst/>
          </a:prstGeom>
        </p:spPr>
        <p:txBody>
          <a:bodyPr/>
          <a:lstStyle/>
          <a:p>
            <a:pPr/>
            <a:r>
              <a:t>JavaScript 101</a:t>
            </a:r>
          </a:p>
        </p:txBody>
      </p:sp>
      <p:sp>
        <p:nvSpPr>
          <p:cNvPr id="467" name="Types…"/>
          <p:cNvSpPr txBox="1"/>
          <p:nvPr>
            <p:ph type="body" idx="1"/>
          </p:nvPr>
        </p:nvSpPr>
        <p:spPr>
          <a:xfrm>
            <a:off x="571500" y="2324100"/>
            <a:ext cx="11861800" cy="6470143"/>
          </a:xfrm>
          <a:prstGeom prst="rect">
            <a:avLst/>
          </a:prstGeom>
        </p:spPr>
        <p:txBody>
          <a:bodyPr/>
          <a:lstStyle/>
          <a:p>
            <a:pPr marL="348761" indent="-348761">
              <a:defRPr sz="3400"/>
            </a:pPr>
            <a:r>
              <a:t>Types</a:t>
            </a:r>
          </a:p>
          <a:p>
            <a:pPr marL="348761" indent="-348761">
              <a:defRPr sz="3400"/>
            </a:pPr>
            <a:r>
              <a:t>Scopes</a:t>
            </a:r>
          </a:p>
          <a:p>
            <a:pPr marL="348761" indent="-348761">
              <a:defRPr sz="3400"/>
            </a:pPr>
            <a:r>
              <a:t>Objects</a:t>
            </a:r>
          </a:p>
          <a:p>
            <a:pPr marL="348761" indent="-348761">
              <a:defRPr sz="3400"/>
            </a:pPr>
            <a:r>
              <a:t>Prototypal inheritance</a:t>
            </a:r>
          </a:p>
          <a:p>
            <a:pPr marL="348761" indent="-348761">
              <a:defRPr sz="3400"/>
            </a:pPr>
            <a:r>
              <a:t>Functions</a:t>
            </a:r>
          </a:p>
          <a:p>
            <a:pPr marL="348761" indent="-348761">
              <a:defRPr sz="3400"/>
            </a:pPr>
            <a:r>
              <a:t>Constructors</a:t>
            </a:r>
          </a:p>
          <a:p>
            <a:pPr marL="348761" indent="-348761">
              <a:defRPr sz="3400"/>
            </a:pPr>
            <a:r>
              <a:t>Arrays</a:t>
            </a:r>
          </a:p>
        </p:txBody>
      </p:sp>
      <p:pic>
        <p:nvPicPr>
          <p:cNvPr id="468" name="Image" descr="Image"/>
          <p:cNvPicPr>
            <a:picLocks noChangeAspect="1"/>
          </p:cNvPicPr>
          <p:nvPr/>
        </p:nvPicPr>
        <p:blipFill>
          <a:blip r:embed="rId2">
            <a:extLst/>
          </a:blip>
          <a:stretch>
            <a:fillRect/>
          </a:stretch>
        </p:blipFill>
        <p:spPr>
          <a:xfrm>
            <a:off x="8797592" y="6651494"/>
            <a:ext cx="3831773" cy="1915886"/>
          </a:xfrm>
          <a:prstGeom prst="rect">
            <a:avLst/>
          </a:prstGeom>
          <a:ln w="12700">
            <a:miter lim="400000"/>
          </a:ln>
        </p:spPr>
      </p:pic>
      <p:sp>
        <p:nvSpPr>
          <p:cNvPr id="469" name="Things are changing... we do not cover ES 6 in these slides"/>
          <p:cNvSpPr txBox="1"/>
          <p:nvPr/>
        </p:nvSpPr>
        <p:spPr>
          <a:xfrm>
            <a:off x="2837082" y="8762205"/>
            <a:ext cx="9910954"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000">
                <a:latin typeface="+mn-lt"/>
                <a:ea typeface="+mn-ea"/>
                <a:cs typeface="+mn-cs"/>
                <a:sym typeface="Helvetica Neue"/>
              </a:defRPr>
            </a:lvl1pPr>
          </a:lstStyle>
          <a:p>
            <a:pPr/>
            <a:r>
              <a:t>Things are changing... we do not cover ES 6 in these slides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JavaScript defines 6 types"/>
          <p:cNvSpPr txBox="1"/>
          <p:nvPr/>
        </p:nvSpPr>
        <p:spPr>
          <a:xfrm>
            <a:off x="635000" y="603249"/>
            <a:ext cx="6006846"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3700">
                <a:latin typeface="+mn-lt"/>
                <a:ea typeface="+mn-ea"/>
                <a:cs typeface="+mn-cs"/>
                <a:sym typeface="Helvetica Neue"/>
              </a:defRPr>
            </a:pPr>
            <a:r>
              <a:t>JavaScript defines </a:t>
            </a:r>
            <a:r>
              <a:rPr u="sng"/>
              <a:t>6 types</a:t>
            </a:r>
          </a:p>
        </p:txBody>
      </p:sp>
      <p:sp>
        <p:nvSpPr>
          <p:cNvPr id="472" name="const aNumber = 3.12;…"/>
          <p:cNvSpPr txBox="1"/>
          <p:nvPr/>
        </p:nvSpPr>
        <p:spPr>
          <a:xfrm>
            <a:off x="750308" y="1942340"/>
            <a:ext cx="7174386" cy="6865070"/>
          </a:xfrm>
          <a:prstGeom prst="rect">
            <a:avLst/>
          </a:prstGeom>
          <a:solidFill>
            <a:schemeClr val="accent3">
              <a:satOff val="18648"/>
              <a:lumOff val="5971"/>
            </a:schemeClr>
          </a:solidFill>
          <a:ln w="12700">
            <a:solidFill>
              <a:schemeClr val="accent5">
                <a:hueOff val="-176146"/>
                <a:satOff val="3665"/>
                <a:lumOff val="-13986"/>
              </a:schemeClr>
            </a:solidFill>
            <a:miter lim="400000"/>
          </a:ln>
          <a:extLst>
            <a:ext uri="{C572A759-6A51-4108-AA02-DFA0A04FC94B}">
              <ma14:wrappingTextBoxFlag xmlns:ma14="http://schemas.microsoft.com/office/mac/drawingml/2011/main" val="1"/>
            </a:ext>
          </a:extLst>
        </p:spPr>
        <p:txBody>
          <a:bodyPr lIns="215900" tIns="215900" rIns="215900" bIns="215900" anchor="ctr">
            <a:spAutoFit/>
          </a:bodyPr>
          <a:lstStyle/>
          <a:p>
            <a:pPr algn="l">
              <a:defRPr sz="2600">
                <a:latin typeface="Consolas"/>
                <a:ea typeface="Consolas"/>
                <a:cs typeface="Consolas"/>
                <a:sym typeface="Consolas"/>
              </a:defRPr>
            </a:pPr>
            <a:r>
              <a:t>const aNumber = 3.12;</a:t>
            </a:r>
          </a:p>
          <a:p>
            <a:pPr algn="l">
              <a:defRPr sz="2600">
                <a:latin typeface="Consolas"/>
                <a:ea typeface="Consolas"/>
                <a:cs typeface="Consolas"/>
                <a:sym typeface="Consolas"/>
              </a:defRPr>
            </a:pPr>
            <a:r>
              <a:t>const aBoolean = true;</a:t>
            </a:r>
          </a:p>
          <a:p>
            <a:pPr algn="l">
              <a:defRPr sz="2600">
                <a:latin typeface="Consolas"/>
                <a:ea typeface="Consolas"/>
                <a:cs typeface="Consolas"/>
                <a:sym typeface="Consolas"/>
              </a:defRPr>
            </a:pPr>
            <a:r>
              <a:t>const aString = "HEIG-VD";</a:t>
            </a:r>
          </a:p>
          <a:p>
            <a:pPr algn="l">
              <a:defRPr sz="2600">
                <a:latin typeface="Consolas"/>
                <a:ea typeface="Consolas"/>
                <a:cs typeface="Consolas"/>
                <a:sym typeface="Consolas"/>
              </a:defRPr>
            </a:pPr>
            <a:r>
              <a:t>const anObject = {</a:t>
            </a:r>
          </a:p>
          <a:p>
            <a:pPr algn="l">
              <a:defRPr sz="2600">
                <a:latin typeface="Consolas"/>
                <a:ea typeface="Consolas"/>
                <a:cs typeface="Consolas"/>
                <a:sym typeface="Consolas"/>
              </a:defRPr>
            </a:pPr>
            <a:r>
              <a:t>  aProperty: null</a:t>
            </a:r>
          </a:p>
          <a:p>
            <a:pPr algn="l">
              <a:defRPr sz="2600">
                <a:latin typeface="Consolas"/>
                <a:ea typeface="Consolas"/>
                <a:cs typeface="Consolas"/>
                <a:sym typeface="Consolas"/>
              </a:defRPr>
            </a:pPr>
            <a:r>
              <a:t>};</a:t>
            </a:r>
          </a:p>
          <a:p>
            <a:pPr algn="l">
              <a:defRPr sz="2600">
                <a:latin typeface="Consolas"/>
                <a:ea typeface="Consolas"/>
                <a:cs typeface="Consolas"/>
                <a:sym typeface="Consolas"/>
              </a:defRPr>
            </a:pPr>
          </a:p>
          <a:p>
            <a:pPr algn="l">
              <a:defRPr sz="2600">
                <a:latin typeface="Consolas"/>
                <a:ea typeface="Consolas"/>
                <a:cs typeface="Consolas"/>
                <a:sym typeface="Consolas"/>
              </a:defRPr>
            </a:pPr>
            <a:r>
              <a:t>// t is true for all of these:</a:t>
            </a:r>
          </a:p>
          <a:p>
            <a:pPr algn="l">
              <a:defRPr sz="2600">
                <a:latin typeface="Consolas"/>
                <a:ea typeface="Consolas"/>
                <a:cs typeface="Consolas"/>
                <a:sym typeface="Consolas"/>
              </a:defRPr>
            </a:pPr>
            <a:r>
              <a:t>var t;</a:t>
            </a:r>
          </a:p>
          <a:p>
            <a:pPr algn="l">
              <a:defRPr sz="2600">
                <a:latin typeface="Consolas"/>
                <a:ea typeface="Consolas"/>
                <a:cs typeface="Consolas"/>
                <a:sym typeface="Consolas"/>
              </a:defRPr>
            </a:pPr>
            <a:r>
              <a:t>t = typeof aNumber === "number";</a:t>
            </a:r>
          </a:p>
          <a:p>
            <a:pPr algn="l">
              <a:defRPr sz="2600">
                <a:latin typeface="Consolas"/>
                <a:ea typeface="Consolas"/>
                <a:cs typeface="Consolas"/>
                <a:sym typeface="Consolas"/>
              </a:defRPr>
            </a:pPr>
            <a:r>
              <a:t>t = typeof aBoolean === "boolean";</a:t>
            </a:r>
          </a:p>
          <a:p>
            <a:pPr algn="l">
              <a:defRPr sz="2600">
                <a:latin typeface="Consolas"/>
                <a:ea typeface="Consolas"/>
                <a:cs typeface="Consolas"/>
                <a:sym typeface="Consolas"/>
              </a:defRPr>
            </a:pPr>
            <a:r>
              <a:t>t = typeof aString === "string";</a:t>
            </a:r>
          </a:p>
          <a:p>
            <a:pPr algn="l">
              <a:defRPr sz="2600">
                <a:latin typeface="Consolas"/>
                <a:ea typeface="Consolas"/>
                <a:cs typeface="Consolas"/>
                <a:sym typeface="Consolas"/>
              </a:defRPr>
            </a:pPr>
            <a:r>
              <a:t>t = typeof anObject === "object";</a:t>
            </a:r>
          </a:p>
          <a:p>
            <a:pPr algn="l">
              <a:defRPr sz="2600">
                <a:latin typeface="Consolas"/>
                <a:ea typeface="Consolas"/>
                <a:cs typeface="Consolas"/>
                <a:sym typeface="Consolas"/>
              </a:defRPr>
            </a:pPr>
            <a:r>
              <a:t>t = typeof anObject.aProperty === "object";</a:t>
            </a:r>
          </a:p>
          <a:p>
            <a:pPr algn="l">
              <a:defRPr sz="2600">
                <a:latin typeface="Consolas"/>
                <a:ea typeface="Consolas"/>
                <a:cs typeface="Consolas"/>
                <a:sym typeface="Consolas"/>
              </a:defRPr>
            </a:pPr>
            <a:r>
              <a:t>t = typeof anObject.foobar === "undefined";</a:t>
            </a:r>
          </a:p>
        </p:txBody>
      </p:sp>
      <p:sp>
        <p:nvSpPr>
          <p:cNvPr id="473" name="The 6 types are:…"/>
          <p:cNvSpPr txBox="1"/>
          <p:nvPr/>
        </p:nvSpPr>
        <p:spPr>
          <a:xfrm>
            <a:off x="8285465" y="2590983"/>
            <a:ext cx="4141461" cy="61963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35926" indent="-235926" algn="l">
              <a:spcBef>
                <a:spcPts val="1000"/>
              </a:spcBef>
              <a:buSzPct val="50000"/>
              <a:buChar char="•"/>
              <a:defRPr sz="2300"/>
            </a:pPr>
            <a:r>
              <a:t>The 6 types are:</a:t>
            </a:r>
          </a:p>
          <a:p>
            <a:pPr lvl="1" marL="680426" indent="-235926" algn="l">
              <a:spcBef>
                <a:spcPts val="1000"/>
              </a:spcBef>
              <a:buSzPct val="50000"/>
              <a:buChar char="•"/>
              <a:defRPr sz="2300"/>
            </a:pPr>
            <a:r>
              <a:t>number</a:t>
            </a:r>
          </a:p>
          <a:p>
            <a:pPr lvl="1" marL="680426" indent="-235926" algn="l">
              <a:spcBef>
                <a:spcPts val="1000"/>
              </a:spcBef>
              <a:buSzPct val="50000"/>
              <a:buChar char="•"/>
              <a:defRPr sz="2300"/>
            </a:pPr>
            <a:r>
              <a:t>boolean</a:t>
            </a:r>
          </a:p>
          <a:p>
            <a:pPr lvl="1" marL="680426" indent="-235926" algn="l">
              <a:spcBef>
                <a:spcPts val="1000"/>
              </a:spcBef>
              <a:buSzPct val="50000"/>
              <a:buChar char="•"/>
              <a:defRPr sz="2300"/>
            </a:pPr>
            <a:r>
              <a:t>string</a:t>
            </a:r>
          </a:p>
          <a:p>
            <a:pPr lvl="1" marL="680426" indent="-235926" algn="l">
              <a:spcBef>
                <a:spcPts val="1000"/>
              </a:spcBef>
              <a:buSzPct val="50000"/>
              <a:buChar char="•"/>
              <a:defRPr sz="2300"/>
            </a:pPr>
            <a:r>
              <a:t>object</a:t>
            </a:r>
          </a:p>
          <a:p>
            <a:pPr lvl="1" marL="680426" indent="-235926" algn="l">
              <a:spcBef>
                <a:spcPts val="1000"/>
              </a:spcBef>
              <a:buSzPct val="50000"/>
              <a:buChar char="•"/>
              <a:defRPr sz="2300"/>
            </a:pPr>
            <a:r>
              <a:t>undefined</a:t>
            </a:r>
          </a:p>
          <a:p>
            <a:pPr lvl="1" marL="680426" indent="-235926" algn="l">
              <a:spcBef>
                <a:spcPts val="1000"/>
              </a:spcBef>
              <a:buSzPct val="50000"/>
              <a:buChar char="•"/>
              <a:defRPr sz="2300"/>
            </a:pPr>
            <a:r>
              <a:t>null</a:t>
            </a:r>
          </a:p>
          <a:p>
            <a:pPr marL="235926" indent="-235926" algn="l">
              <a:spcBef>
                <a:spcPts val="1000"/>
              </a:spcBef>
              <a:buSzPct val="50000"/>
              <a:buChar char="•"/>
              <a:defRPr sz="2300"/>
            </a:pPr>
            <a:r>
              <a:rPr>
                <a:latin typeface="Consolas"/>
                <a:ea typeface="Consolas"/>
                <a:cs typeface="Consolas"/>
                <a:sym typeface="Consolas"/>
              </a:rPr>
              <a:t>null</a:t>
            </a:r>
            <a:r>
              <a:t> is a type, but </a:t>
            </a:r>
            <a:r>
              <a:rPr>
                <a:latin typeface="Consolas"/>
                <a:ea typeface="Consolas"/>
                <a:cs typeface="Consolas"/>
                <a:sym typeface="Consolas"/>
              </a:rPr>
              <a:t>typeof null === object</a:t>
            </a:r>
            <a:r>
              <a:t>.</a:t>
            </a:r>
          </a:p>
          <a:p>
            <a:pPr marL="235926" indent="-235926" algn="l">
              <a:spcBef>
                <a:spcPts val="1000"/>
              </a:spcBef>
              <a:buSzPct val="50000"/>
              <a:buChar char="•"/>
              <a:defRPr sz="2300"/>
            </a:pPr>
            <a:r>
              <a:t>JavaScript is a dynamic language: when you declare a variable, you don't specify a type (and the type can change over time).</a:t>
            </a:r>
          </a:p>
        </p:txBody>
      </p:sp>
      <p:sp>
        <p:nvSpPr>
          <p:cNvPr id="474" name="http://codepen.io/wasadigi/full/tJFoy/">
            <a:hlinkClick r:id="rId2" invalidUrl="" action="" tgtFrame="" tooltip="" history="1" highlightClick="0" endSnd="0"/>
          </p:cNvPr>
          <p:cNvSpPr txBox="1"/>
          <p:nvPr/>
        </p:nvSpPr>
        <p:spPr>
          <a:xfrm>
            <a:off x="741009" y="8971703"/>
            <a:ext cx="4197097" cy="399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u="sng">
                <a:hlinkClick r:id="rId3" invalidUrl="" action="" tgtFrame="" tooltip="" history="1" highlightClick="0" endSnd="0"/>
              </a:defRPr>
            </a:lvl1pPr>
          </a:lstStyle>
          <a:p>
            <a:pPr>
              <a:defRPr u="none"/>
            </a:pPr>
            <a:r>
              <a:rPr u="sng">
                <a:hlinkClick r:id="rId3" invalidUrl="" action="" tgtFrame="" tooltip="" history="1" highlightClick="0" endSnd="0"/>
              </a:rPr>
              <a:t>http://codepen.io/wasadigi/full/tJFoy/</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Objects are dynamic bags of properties"/>
          <p:cNvSpPr txBox="1"/>
          <p:nvPr/>
        </p:nvSpPr>
        <p:spPr>
          <a:xfrm>
            <a:off x="635000" y="603249"/>
            <a:ext cx="8954529"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3700">
                <a:latin typeface="+mn-lt"/>
                <a:ea typeface="+mn-ea"/>
                <a:cs typeface="+mn-cs"/>
                <a:sym typeface="Helvetica Neue"/>
              </a:defRPr>
            </a:pPr>
            <a:r>
              <a:t>Objects are </a:t>
            </a:r>
            <a:r>
              <a:rPr u="sng"/>
              <a:t>dynamic bags</a:t>
            </a:r>
            <a:r>
              <a:t> of properties</a:t>
            </a:r>
          </a:p>
        </p:txBody>
      </p:sp>
      <p:sp>
        <p:nvSpPr>
          <p:cNvPr id="477" name="// let's create an object…"/>
          <p:cNvSpPr txBox="1"/>
          <p:nvPr/>
        </p:nvSpPr>
        <p:spPr>
          <a:xfrm>
            <a:off x="465652" y="2068401"/>
            <a:ext cx="7174386" cy="6865070"/>
          </a:xfrm>
          <a:prstGeom prst="rect">
            <a:avLst/>
          </a:prstGeom>
          <a:solidFill>
            <a:schemeClr val="accent3">
              <a:satOff val="18648"/>
              <a:lumOff val="5971"/>
            </a:schemeClr>
          </a:solidFill>
          <a:ln w="12700">
            <a:solidFill>
              <a:schemeClr val="accent5">
                <a:hueOff val="-176146"/>
                <a:satOff val="3665"/>
                <a:lumOff val="-13986"/>
              </a:schemeClr>
            </a:solidFill>
            <a:miter lim="400000"/>
          </a:ln>
          <a:extLst>
            <a:ext uri="{C572A759-6A51-4108-AA02-DFA0A04FC94B}">
              <ma14:wrappingTextBoxFlag xmlns:ma14="http://schemas.microsoft.com/office/mac/drawingml/2011/main" val="1"/>
            </a:ext>
          </a:extLst>
        </p:spPr>
        <p:txBody>
          <a:bodyPr lIns="215900" tIns="215900" rIns="215900" bIns="215900" anchor="ctr">
            <a:spAutoFit/>
          </a:bodyPr>
          <a:lstStyle/>
          <a:p>
            <a:pPr algn="l">
              <a:defRPr sz="2600">
                <a:latin typeface="Consolas"/>
                <a:ea typeface="Consolas"/>
                <a:cs typeface="Consolas"/>
                <a:sym typeface="Consolas"/>
              </a:defRPr>
            </a:pPr>
            <a:r>
              <a:t>// let's create an object</a:t>
            </a:r>
          </a:p>
          <a:p>
            <a:pPr algn="l">
              <a:defRPr sz="2600">
                <a:latin typeface="Consolas"/>
                <a:ea typeface="Consolas"/>
                <a:cs typeface="Consolas"/>
                <a:sym typeface="Consolas"/>
              </a:defRPr>
            </a:pPr>
            <a:r>
              <a:t>const person = {</a:t>
            </a:r>
          </a:p>
          <a:p>
            <a:pPr algn="l">
              <a:defRPr sz="2600">
                <a:latin typeface="Consolas"/>
                <a:ea typeface="Consolas"/>
                <a:cs typeface="Consolas"/>
                <a:sym typeface="Consolas"/>
              </a:defRPr>
            </a:pPr>
            <a:r>
              <a:t>  firstName: 'olivier',</a:t>
            </a:r>
          </a:p>
          <a:p>
            <a:pPr algn="l">
              <a:defRPr sz="2600">
                <a:latin typeface="Consolas"/>
                <a:ea typeface="Consolas"/>
                <a:cs typeface="Consolas"/>
                <a:sym typeface="Consolas"/>
              </a:defRPr>
            </a:pPr>
            <a:r>
              <a:t>  lastName: 'liechti'</a:t>
            </a:r>
          </a:p>
          <a:p>
            <a:pPr algn="l">
              <a:defRPr sz="2600">
                <a:latin typeface="Consolas"/>
                <a:ea typeface="Consolas"/>
                <a:cs typeface="Consolas"/>
                <a:sym typeface="Consolas"/>
              </a:defRPr>
            </a:pPr>
            <a:r>
              <a:t>};</a:t>
            </a:r>
          </a:p>
          <a:p>
            <a:pPr algn="l">
              <a:defRPr sz="2600">
                <a:latin typeface="Consolas"/>
                <a:ea typeface="Consolas"/>
                <a:cs typeface="Consolas"/>
                <a:sym typeface="Consolas"/>
              </a:defRPr>
            </a:pPr>
          </a:p>
          <a:p>
            <a:pPr algn="l">
              <a:defRPr sz="2600">
                <a:latin typeface="Consolas"/>
                <a:ea typeface="Consolas"/>
                <a:cs typeface="Consolas"/>
                <a:sym typeface="Consolas"/>
              </a:defRPr>
            </a:pPr>
            <a:r>
              <a:t>// we can dynamically add properties</a:t>
            </a:r>
          </a:p>
          <a:p>
            <a:pPr algn="l">
              <a:defRPr sz="2600">
                <a:latin typeface="Consolas"/>
                <a:ea typeface="Consolas"/>
                <a:cs typeface="Consolas"/>
                <a:sym typeface="Consolas"/>
              </a:defRPr>
            </a:pPr>
            <a:r>
              <a:rPr b="1"/>
              <a:t>person.gender</a:t>
            </a:r>
            <a:r>
              <a:t> = 'male';</a:t>
            </a:r>
          </a:p>
          <a:p>
            <a:pPr algn="l">
              <a:defRPr sz="2600">
                <a:latin typeface="Consolas"/>
                <a:ea typeface="Consolas"/>
                <a:cs typeface="Consolas"/>
                <a:sym typeface="Consolas"/>
              </a:defRPr>
            </a:pPr>
            <a:r>
              <a:rPr b="1"/>
              <a:t>person['zip']</a:t>
            </a:r>
            <a:r>
              <a:t> = 1446;</a:t>
            </a:r>
          </a:p>
          <a:p>
            <a:pPr algn="l">
              <a:defRPr sz="2600">
                <a:latin typeface="Consolas"/>
                <a:ea typeface="Consolas"/>
                <a:cs typeface="Consolas"/>
                <a:sym typeface="Consolas"/>
              </a:defRPr>
            </a:pPr>
          </a:p>
          <a:p>
            <a:pPr algn="l">
              <a:defRPr sz="2600">
                <a:latin typeface="Consolas"/>
                <a:ea typeface="Consolas"/>
                <a:cs typeface="Consolas"/>
                <a:sym typeface="Consolas"/>
              </a:defRPr>
            </a:pPr>
            <a:r>
              <a:t>// and delete them</a:t>
            </a:r>
          </a:p>
          <a:p>
            <a:pPr algn="l">
              <a:defRPr sz="2600">
                <a:latin typeface="Consolas"/>
                <a:ea typeface="Consolas"/>
                <a:cs typeface="Consolas"/>
                <a:sym typeface="Consolas"/>
              </a:defRPr>
            </a:pPr>
            <a:r>
              <a:rPr b="1"/>
              <a:t>delete person.zip</a:t>
            </a:r>
            <a:r>
              <a:t>;</a:t>
            </a:r>
          </a:p>
          <a:p>
            <a:pPr algn="l">
              <a:defRPr sz="2600">
                <a:latin typeface="Consolas"/>
                <a:ea typeface="Consolas"/>
                <a:cs typeface="Consolas"/>
                <a:sym typeface="Consolas"/>
              </a:defRPr>
            </a:pPr>
          </a:p>
          <a:p>
            <a:pPr algn="l">
              <a:defRPr sz="2600">
                <a:latin typeface="Consolas"/>
                <a:ea typeface="Consolas"/>
                <a:cs typeface="Consolas"/>
                <a:sym typeface="Consolas"/>
              </a:defRPr>
            </a:pPr>
            <a:r>
              <a:t>for (let key in person) {</a:t>
            </a:r>
          </a:p>
          <a:p>
            <a:pPr algn="l">
              <a:defRPr sz="2600">
                <a:latin typeface="Consolas"/>
                <a:ea typeface="Consolas"/>
                <a:cs typeface="Consolas"/>
                <a:sym typeface="Consolas"/>
              </a:defRPr>
            </a:pPr>
            <a:r>
              <a:t>  console.log(key + " : " + person[key]);  </a:t>
            </a:r>
          </a:p>
          <a:p>
            <a:pPr algn="l">
              <a:defRPr sz="2600">
                <a:latin typeface="Consolas"/>
                <a:ea typeface="Consolas"/>
                <a:cs typeface="Consolas"/>
                <a:sym typeface="Consolas"/>
              </a:defRPr>
            </a:pPr>
            <a:r>
              <a:t>};</a:t>
            </a:r>
          </a:p>
        </p:txBody>
      </p:sp>
      <p:sp>
        <p:nvSpPr>
          <p:cNvPr id="478" name="http://codepen.io/wasadigi/full/cmjGA">
            <a:hlinkClick r:id="rId2" invalidUrl="" action="" tgtFrame="" tooltip="" history="1" highlightClick="0" endSnd="0"/>
          </p:cNvPr>
          <p:cNvSpPr txBox="1"/>
          <p:nvPr/>
        </p:nvSpPr>
        <p:spPr>
          <a:xfrm>
            <a:off x="468335" y="9150277"/>
            <a:ext cx="4253739"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u="sng">
                <a:hlinkClick r:id="rId3" invalidUrl="" action="" tgtFrame="" tooltip="" history="1" highlightClick="0" endSnd="0"/>
              </a:defRPr>
            </a:lvl1pPr>
          </a:lstStyle>
          <a:p>
            <a:pPr>
              <a:defRPr u="none"/>
            </a:pPr>
            <a:r>
              <a:rPr u="sng">
                <a:hlinkClick r:id="rId3" invalidUrl="" action="" tgtFrame="" tooltip="" history="1" highlightClick="0" endSnd="0"/>
              </a:rPr>
              <a:t>http://codepen.io/wasadigi/full/cmjGA</a:t>
            </a:r>
          </a:p>
        </p:txBody>
      </p:sp>
      <p:sp>
        <p:nvSpPr>
          <p:cNvPr id="479" name="There are different ways to access properties of an object.…"/>
          <p:cNvSpPr txBox="1"/>
          <p:nvPr/>
        </p:nvSpPr>
        <p:spPr>
          <a:xfrm>
            <a:off x="8042385" y="2042226"/>
            <a:ext cx="4141461" cy="35521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35926" indent="-235926" algn="l">
              <a:spcBef>
                <a:spcPts val="1000"/>
              </a:spcBef>
              <a:buSzPct val="50000"/>
              <a:buChar char="•"/>
              <a:defRPr sz="2300"/>
            </a:pPr>
            <a:r>
              <a:t>There are different ways to </a:t>
            </a:r>
            <a:r>
              <a:rPr b="1">
                <a:latin typeface="+mn-lt"/>
                <a:ea typeface="+mn-ea"/>
                <a:cs typeface="+mn-cs"/>
                <a:sym typeface="Helvetica Neue"/>
              </a:rPr>
              <a:t>access properties</a:t>
            </a:r>
            <a:r>
              <a:t> of an object.</a:t>
            </a:r>
          </a:p>
          <a:p>
            <a:pPr marL="235926" indent="-235926" algn="l">
              <a:spcBef>
                <a:spcPts val="1000"/>
              </a:spcBef>
              <a:buSzPct val="50000"/>
              <a:buChar char="•"/>
              <a:defRPr sz="2300"/>
            </a:pPr>
            <a:r>
              <a:t>JavaScript is </a:t>
            </a:r>
            <a:r>
              <a:rPr b="1">
                <a:latin typeface="+mn-lt"/>
                <a:ea typeface="+mn-ea"/>
                <a:cs typeface="+mn-cs"/>
                <a:sym typeface="Helvetica Neue"/>
              </a:rPr>
              <a:t>dynamic</a:t>
            </a:r>
            <a:r>
              <a:t>: it is possible to </a:t>
            </a:r>
            <a:r>
              <a:rPr b="1">
                <a:latin typeface="+mn-lt"/>
                <a:ea typeface="+mn-ea"/>
                <a:cs typeface="+mn-cs"/>
                <a:sym typeface="Helvetica Neue"/>
              </a:rPr>
              <a:t>add</a:t>
            </a:r>
            <a:r>
              <a:t> and </a:t>
            </a:r>
            <a:r>
              <a:rPr b="1">
                <a:latin typeface="+mn-lt"/>
                <a:ea typeface="+mn-ea"/>
                <a:cs typeface="+mn-cs"/>
                <a:sym typeface="Helvetica Neue"/>
              </a:rPr>
              <a:t>remove</a:t>
            </a:r>
            <a:r>
              <a:t> properties to an object at any time.</a:t>
            </a:r>
          </a:p>
          <a:p>
            <a:pPr marL="235926" indent="-235926" algn="l">
              <a:spcBef>
                <a:spcPts val="1000"/>
              </a:spcBef>
              <a:buSzPct val="50000"/>
              <a:buChar char="•"/>
              <a:defRPr sz="2300"/>
            </a:pPr>
            <a:r>
              <a:t>Every object has a different list of properties (</a:t>
            </a:r>
            <a:r>
              <a:rPr b="1">
                <a:latin typeface="+mn-lt"/>
                <a:ea typeface="+mn-ea"/>
                <a:cs typeface="+mn-cs"/>
                <a:sym typeface="Helvetica Neue"/>
              </a:rPr>
              <a:t>no class</a:t>
            </a:r>
            <a:r>
              <a: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Before ES6, the language did not have…"/>
          <p:cNvSpPr txBox="1"/>
          <p:nvPr/>
        </p:nvSpPr>
        <p:spPr>
          <a:xfrm>
            <a:off x="635000" y="317500"/>
            <a:ext cx="8652383" cy="18024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3700">
                <a:latin typeface="+mn-lt"/>
                <a:ea typeface="+mn-ea"/>
                <a:cs typeface="+mn-cs"/>
                <a:sym typeface="Helvetica Neue"/>
              </a:defRPr>
            </a:pPr>
            <a:r>
              <a:t>Before ES6, the </a:t>
            </a:r>
            <a:r>
              <a:rPr u="sng"/>
              <a:t>language</a:t>
            </a:r>
            <a:r>
              <a:t> did not have</a:t>
            </a:r>
          </a:p>
          <a:p>
            <a:pPr algn="l">
              <a:defRPr b="1" sz="3700">
                <a:latin typeface="+mn-lt"/>
                <a:ea typeface="+mn-ea"/>
                <a:cs typeface="+mn-cs"/>
                <a:sym typeface="Helvetica Neue"/>
              </a:defRPr>
            </a:pPr>
            <a:r>
              <a:t>support for </a:t>
            </a:r>
            <a:r>
              <a:rPr u="sng"/>
              <a:t>classes. </a:t>
            </a:r>
            <a:endParaRPr u="sng"/>
          </a:p>
          <a:p>
            <a:pPr algn="l">
              <a:defRPr b="1" sz="3700">
                <a:latin typeface="+mn-lt"/>
                <a:ea typeface="+mn-ea"/>
                <a:cs typeface="+mn-cs"/>
                <a:sym typeface="Helvetica Neue"/>
              </a:defRPr>
            </a:pPr>
            <a:r>
              <a:t>There are 3 ways to create objects </a:t>
            </a:r>
          </a:p>
        </p:txBody>
      </p:sp>
      <p:sp>
        <p:nvSpPr>
          <p:cNvPr id="482" name="// create an object with a literal…"/>
          <p:cNvSpPr txBox="1"/>
          <p:nvPr/>
        </p:nvSpPr>
        <p:spPr>
          <a:xfrm>
            <a:off x="465652" y="2396765"/>
            <a:ext cx="7459538" cy="4960070"/>
          </a:xfrm>
          <a:prstGeom prst="rect">
            <a:avLst/>
          </a:prstGeom>
          <a:solidFill>
            <a:schemeClr val="accent3">
              <a:satOff val="18648"/>
              <a:lumOff val="5971"/>
            </a:schemeClr>
          </a:solidFill>
          <a:ln w="12700">
            <a:solidFill>
              <a:schemeClr val="accent5">
                <a:hueOff val="-176146"/>
                <a:satOff val="3665"/>
                <a:lumOff val="-13986"/>
              </a:schemeClr>
            </a:solidFill>
            <a:miter lim="400000"/>
          </a:ln>
          <a:extLst>
            <a:ext uri="{C572A759-6A51-4108-AA02-DFA0A04FC94B}">
              <ma14:wrappingTextBoxFlag xmlns:ma14="http://schemas.microsoft.com/office/mac/drawingml/2011/main" val="1"/>
            </a:ext>
          </a:extLst>
        </p:spPr>
        <p:txBody>
          <a:bodyPr lIns="215900" tIns="215900" rIns="215900" bIns="215900" anchor="ctr">
            <a:spAutoFit/>
          </a:bodyPr>
          <a:lstStyle/>
          <a:p>
            <a:pPr algn="l">
              <a:defRPr sz="2600">
                <a:latin typeface="Consolas"/>
                <a:ea typeface="Consolas"/>
                <a:cs typeface="Consolas"/>
                <a:sym typeface="Consolas"/>
              </a:defRPr>
            </a:pPr>
            <a:r>
              <a:t>// create an object with a </a:t>
            </a:r>
            <a:r>
              <a:rPr b="1"/>
              <a:t>literal</a:t>
            </a:r>
          </a:p>
          <a:p>
            <a:pPr algn="l">
              <a:defRPr sz="2600">
                <a:latin typeface="Consolas"/>
                <a:ea typeface="Consolas"/>
                <a:cs typeface="Consolas"/>
                <a:sym typeface="Consolas"/>
              </a:defRPr>
            </a:pPr>
            <a:r>
              <a:t>const person = {</a:t>
            </a:r>
          </a:p>
          <a:p>
            <a:pPr algn="l">
              <a:defRPr sz="2600">
                <a:latin typeface="Consolas"/>
                <a:ea typeface="Consolas"/>
                <a:cs typeface="Consolas"/>
                <a:sym typeface="Consolas"/>
              </a:defRPr>
            </a:pPr>
            <a:r>
              <a:t>  firstName: 'olivier',</a:t>
            </a:r>
          </a:p>
          <a:p>
            <a:pPr algn="l">
              <a:defRPr sz="2600">
                <a:latin typeface="Consolas"/>
                <a:ea typeface="Consolas"/>
                <a:cs typeface="Consolas"/>
                <a:sym typeface="Consolas"/>
              </a:defRPr>
            </a:pPr>
            <a:r>
              <a:t>  lastName: 'liechti'</a:t>
            </a:r>
          </a:p>
          <a:p>
            <a:pPr algn="l">
              <a:defRPr sz="2600">
                <a:latin typeface="Consolas"/>
                <a:ea typeface="Consolas"/>
                <a:cs typeface="Consolas"/>
                <a:sym typeface="Consolas"/>
              </a:defRPr>
            </a:pPr>
            <a:r>
              <a:t>};</a:t>
            </a:r>
          </a:p>
          <a:p>
            <a:pPr algn="l">
              <a:defRPr sz="2600">
                <a:latin typeface="Consolas"/>
                <a:ea typeface="Consolas"/>
                <a:cs typeface="Consolas"/>
                <a:sym typeface="Consolas"/>
              </a:defRPr>
            </a:pPr>
          </a:p>
          <a:p>
            <a:pPr algn="l">
              <a:defRPr sz="2600">
                <a:latin typeface="Consolas"/>
                <a:ea typeface="Consolas"/>
                <a:cs typeface="Consolas"/>
                <a:sym typeface="Consolas"/>
              </a:defRPr>
            </a:pPr>
            <a:r>
              <a:t>// create an object with a </a:t>
            </a:r>
            <a:r>
              <a:rPr b="1"/>
              <a:t>prototype</a:t>
            </a:r>
            <a:r>
              <a:t> </a:t>
            </a:r>
          </a:p>
          <a:p>
            <a:pPr algn="l">
              <a:defRPr sz="2600">
                <a:latin typeface="Consolas"/>
                <a:ea typeface="Consolas"/>
                <a:cs typeface="Consolas"/>
                <a:sym typeface="Consolas"/>
              </a:defRPr>
            </a:pPr>
            <a:r>
              <a:t>const child = Object.create(person);</a:t>
            </a:r>
          </a:p>
          <a:p>
            <a:pPr algn="l">
              <a:defRPr sz="2600">
                <a:latin typeface="Consolas"/>
                <a:ea typeface="Consolas"/>
                <a:cs typeface="Consolas"/>
                <a:sym typeface="Consolas"/>
              </a:defRPr>
            </a:pPr>
          </a:p>
          <a:p>
            <a:pPr algn="l">
              <a:defRPr sz="2600">
                <a:latin typeface="Consolas"/>
                <a:ea typeface="Consolas"/>
                <a:cs typeface="Consolas"/>
                <a:sym typeface="Consolas"/>
              </a:defRPr>
            </a:pPr>
            <a:r>
              <a:t>// create an object with a </a:t>
            </a:r>
            <a:r>
              <a:rPr b="1"/>
              <a:t>constructor</a:t>
            </a:r>
          </a:p>
          <a:p>
            <a:pPr algn="l">
              <a:defRPr sz="2600">
                <a:latin typeface="Consolas"/>
                <a:ea typeface="Consolas"/>
                <a:cs typeface="Consolas"/>
                <a:sym typeface="Consolas"/>
              </a:defRPr>
            </a:pPr>
            <a:r>
              <a:t>const child = new Person(‘olivier’, ‘liechti’);</a:t>
            </a:r>
          </a:p>
        </p:txBody>
      </p:sp>
      <p:sp>
        <p:nvSpPr>
          <p:cNvPr id="483" name="A constructor is function like any other (uppercase is a coding convention).…"/>
          <p:cNvSpPr txBox="1"/>
          <p:nvPr/>
        </p:nvSpPr>
        <p:spPr>
          <a:xfrm>
            <a:off x="8285465" y="2356070"/>
            <a:ext cx="4141461" cy="24092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35926" indent="-235926" algn="l">
              <a:spcBef>
                <a:spcPts val="1000"/>
              </a:spcBef>
              <a:buSzPct val="50000"/>
              <a:buChar char="•"/>
              <a:defRPr sz="2300"/>
            </a:pPr>
            <a:r>
              <a:t>A </a:t>
            </a:r>
            <a:r>
              <a:rPr b="1">
                <a:latin typeface="+mn-lt"/>
                <a:ea typeface="+mn-ea"/>
                <a:cs typeface="+mn-cs"/>
                <a:sym typeface="Helvetica Neue"/>
              </a:rPr>
              <a:t>constructor</a:t>
            </a:r>
            <a:r>
              <a:t> is function like any other (uppercase is a coding convention).</a:t>
            </a:r>
          </a:p>
          <a:p>
            <a:pPr marL="235926" indent="-235926" algn="l">
              <a:spcBef>
                <a:spcPts val="1000"/>
              </a:spcBef>
              <a:buSzPct val="50000"/>
              <a:buChar char="•"/>
              <a:defRPr sz="2300"/>
            </a:pPr>
            <a:r>
              <a:t>It is the use of the </a:t>
            </a:r>
            <a:r>
              <a:rPr b="1">
                <a:latin typeface="Consolas"/>
                <a:ea typeface="Consolas"/>
                <a:cs typeface="Consolas"/>
                <a:sym typeface="Consolas"/>
              </a:rPr>
              <a:t>new</a:t>
            </a:r>
            <a:r>
              <a:t> keyword that triggers the object creation process.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Arrays are objects"/>
          <p:cNvSpPr txBox="1"/>
          <p:nvPr/>
        </p:nvSpPr>
        <p:spPr>
          <a:xfrm>
            <a:off x="635000" y="603249"/>
            <a:ext cx="4204780"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700">
                <a:latin typeface="+mn-lt"/>
                <a:ea typeface="+mn-ea"/>
                <a:cs typeface="+mn-cs"/>
                <a:sym typeface="Helvetica Neue"/>
              </a:defRPr>
            </a:lvl1pPr>
          </a:lstStyle>
          <a:p>
            <a:pPr/>
            <a:r>
              <a:t>Arrays are objects</a:t>
            </a:r>
          </a:p>
        </p:txBody>
      </p:sp>
      <p:sp>
        <p:nvSpPr>
          <p:cNvPr id="486" name="var fruits = [&quot;apple&quot;, &quot;pear&quot;];…"/>
          <p:cNvSpPr txBox="1"/>
          <p:nvPr/>
        </p:nvSpPr>
        <p:spPr>
          <a:xfrm>
            <a:off x="393116" y="1884957"/>
            <a:ext cx="12218567" cy="7330952"/>
          </a:xfrm>
          <a:prstGeom prst="rect">
            <a:avLst/>
          </a:prstGeom>
          <a:solidFill>
            <a:schemeClr val="accent3">
              <a:satOff val="18648"/>
              <a:lumOff val="5971"/>
            </a:schemeClr>
          </a:solidFill>
          <a:ln w="12700">
            <a:solidFill>
              <a:schemeClr val="accent5">
                <a:hueOff val="-176146"/>
                <a:satOff val="3665"/>
                <a:lumOff val="-13986"/>
              </a:schemeClr>
            </a:solidFill>
            <a:miter lim="400000"/>
          </a:ln>
          <a:extLst>
            <a:ext uri="{C572A759-6A51-4108-AA02-DFA0A04FC94B}">
              <ma14:wrappingTextBoxFlag xmlns:ma14="http://schemas.microsoft.com/office/mac/drawingml/2011/main" val="1"/>
            </a:ext>
          </a:extLst>
        </p:spPr>
        <p:txBody>
          <a:bodyPr lIns="215900" tIns="215900" rIns="215900" bIns="215900" anchor="ctr">
            <a:spAutoFit/>
          </a:bodyPr>
          <a:lstStyle/>
          <a:p>
            <a:pPr algn="l">
              <a:defRPr b="1" sz="2200">
                <a:latin typeface="Consolas"/>
                <a:ea typeface="Consolas"/>
                <a:cs typeface="Consolas"/>
                <a:sym typeface="Consolas"/>
              </a:defRPr>
            </a:pPr>
            <a:r>
              <a:t>var fruits = ["apple", "pear"];</a:t>
            </a:r>
          </a:p>
          <a:p>
            <a:pPr algn="l">
              <a:defRPr b="1" sz="2200">
                <a:latin typeface="Consolas"/>
                <a:ea typeface="Consolas"/>
                <a:cs typeface="Consolas"/>
                <a:sym typeface="Consolas"/>
              </a:defRPr>
            </a:pPr>
          </a:p>
          <a:p>
            <a:pPr algn="l">
              <a:defRPr sz="2200">
                <a:latin typeface="Consolas"/>
                <a:ea typeface="Consolas"/>
                <a:cs typeface="Consolas"/>
                <a:sym typeface="Consolas"/>
              </a:defRPr>
            </a:pPr>
            <a:r>
              <a:rPr b="1"/>
              <a:t>fruits.push</a:t>
            </a:r>
            <a:r>
              <a:t>("banana");</a:t>
            </a:r>
          </a:p>
          <a:p>
            <a:pPr algn="l">
              <a:defRPr sz="2200">
                <a:latin typeface="Consolas"/>
                <a:ea typeface="Consolas"/>
                <a:cs typeface="Consolas"/>
                <a:sym typeface="Consolas"/>
              </a:defRPr>
            </a:pPr>
            <a:r>
              <a:t>console.log(Object.getPrototypeOf(fruits));</a:t>
            </a:r>
          </a:p>
          <a:p>
            <a:pPr algn="l">
              <a:defRPr sz="2200">
                <a:latin typeface="Consolas"/>
                <a:ea typeface="Consolas"/>
                <a:cs typeface="Consolas"/>
                <a:sym typeface="Consolas"/>
              </a:defRPr>
            </a:pPr>
          </a:p>
          <a:p>
            <a:pPr algn="l">
              <a:defRPr sz="2200">
                <a:latin typeface="Consolas"/>
                <a:ea typeface="Consolas"/>
                <a:cs typeface="Consolas"/>
                <a:sym typeface="Consolas"/>
              </a:defRPr>
            </a:pPr>
            <a:r>
              <a:t>for (var i=0; i&lt;</a:t>
            </a:r>
            <a:r>
              <a:rPr b="1"/>
              <a:t>fruits.length</a:t>
            </a:r>
            <a:r>
              <a:t>; i++) {</a:t>
            </a:r>
          </a:p>
          <a:p>
            <a:pPr algn="l">
              <a:defRPr sz="2200">
                <a:latin typeface="Consolas"/>
                <a:ea typeface="Consolas"/>
                <a:cs typeface="Consolas"/>
                <a:sym typeface="Consolas"/>
              </a:defRPr>
            </a:pPr>
            <a:r>
              <a:t>  console.log("fruits[" + i + "] = " + fruits[i]);</a:t>
            </a:r>
          </a:p>
          <a:p>
            <a:pPr algn="l">
              <a:defRPr sz="2200">
                <a:latin typeface="Consolas"/>
                <a:ea typeface="Consolas"/>
                <a:cs typeface="Consolas"/>
                <a:sym typeface="Consolas"/>
              </a:defRPr>
            </a:pPr>
            <a:r>
              <a:t>}</a:t>
            </a:r>
          </a:p>
          <a:p>
            <a:pPr algn="l">
              <a:defRPr sz="2200">
                <a:latin typeface="Consolas"/>
                <a:ea typeface="Consolas"/>
                <a:cs typeface="Consolas"/>
                <a:sym typeface="Consolas"/>
              </a:defRPr>
            </a:pPr>
          </a:p>
          <a:p>
            <a:pPr algn="l">
              <a:defRPr sz="2200">
                <a:latin typeface="Consolas"/>
                <a:ea typeface="Consolas"/>
                <a:cs typeface="Consolas"/>
                <a:sym typeface="Consolas"/>
              </a:defRPr>
            </a:pPr>
            <a:r>
              <a:t>var transformedFruits = </a:t>
            </a:r>
            <a:r>
              <a:rPr b="1"/>
              <a:t>fruits.map( function(fruit) {</a:t>
            </a:r>
            <a:endParaRPr b="1"/>
          </a:p>
          <a:p>
            <a:pPr algn="l">
              <a:defRPr sz="2200">
                <a:latin typeface="Consolas"/>
                <a:ea typeface="Consolas"/>
                <a:cs typeface="Consolas"/>
                <a:sym typeface="Consolas"/>
              </a:defRPr>
            </a:pPr>
            <a:r>
              <a:rPr b="1"/>
              <a:t>  return fruit.toUpperCase();  </a:t>
            </a:r>
            <a:endParaRPr b="1"/>
          </a:p>
          <a:p>
            <a:pPr algn="l">
              <a:defRPr sz="2200">
                <a:latin typeface="Consolas"/>
                <a:ea typeface="Consolas"/>
                <a:cs typeface="Consolas"/>
                <a:sym typeface="Consolas"/>
              </a:defRPr>
            </a:pPr>
            <a:r>
              <a:rPr b="1"/>
              <a:t>})</a:t>
            </a:r>
            <a:r>
              <a:t>;</a:t>
            </a:r>
          </a:p>
          <a:p>
            <a:pPr algn="l">
              <a:defRPr sz="2200">
                <a:latin typeface="Consolas"/>
                <a:ea typeface="Consolas"/>
                <a:cs typeface="Consolas"/>
                <a:sym typeface="Consolas"/>
              </a:defRPr>
            </a:pPr>
            <a:r>
              <a:t>transformedFruits</a:t>
            </a:r>
            <a:r>
              <a:rPr b="1"/>
              <a:t>.forEach( function(fruit) {</a:t>
            </a:r>
            <a:endParaRPr b="1"/>
          </a:p>
          <a:p>
            <a:pPr algn="l">
              <a:defRPr sz="2200">
                <a:latin typeface="Consolas"/>
                <a:ea typeface="Consolas"/>
                <a:cs typeface="Consolas"/>
                <a:sym typeface="Consolas"/>
              </a:defRPr>
            </a:pPr>
            <a:r>
              <a:rPr b="1"/>
              <a:t>  console.log(fruit);</a:t>
            </a:r>
            <a:endParaRPr b="1"/>
          </a:p>
          <a:p>
            <a:pPr algn="l">
              <a:defRPr sz="2200">
                <a:latin typeface="Consolas"/>
                <a:ea typeface="Consolas"/>
                <a:cs typeface="Consolas"/>
                <a:sym typeface="Consolas"/>
              </a:defRPr>
            </a:pPr>
            <a:r>
              <a:rPr b="1"/>
              <a:t>})</a:t>
            </a:r>
            <a:r>
              <a:t>;</a:t>
            </a:r>
          </a:p>
          <a:p>
            <a:pPr algn="l">
              <a:defRPr sz="2200">
                <a:latin typeface="Consolas"/>
                <a:ea typeface="Consolas"/>
                <a:cs typeface="Consolas"/>
                <a:sym typeface="Consolas"/>
              </a:defRPr>
            </a:pPr>
          </a:p>
          <a:p>
            <a:pPr algn="l">
              <a:defRPr sz="2200">
                <a:latin typeface="Consolas"/>
                <a:ea typeface="Consolas"/>
                <a:cs typeface="Consolas"/>
                <a:sym typeface="Consolas"/>
              </a:defRPr>
            </a:pPr>
            <a:r>
              <a:t>var count = fruits.reduce( function(val, fruit) {</a:t>
            </a:r>
          </a:p>
          <a:p>
            <a:pPr algn="l">
              <a:defRPr sz="2200">
                <a:latin typeface="Consolas"/>
                <a:ea typeface="Consolas"/>
                <a:cs typeface="Consolas"/>
                <a:sym typeface="Consolas"/>
              </a:defRPr>
            </a:pPr>
            <a:r>
              <a:t>  console.log("reducer invoked with " + val);</a:t>
            </a:r>
          </a:p>
          <a:p>
            <a:pPr algn="l">
              <a:defRPr sz="2200">
                <a:latin typeface="Consolas"/>
                <a:ea typeface="Consolas"/>
                <a:cs typeface="Consolas"/>
                <a:sym typeface="Consolas"/>
              </a:defRPr>
            </a:pPr>
            <a:r>
              <a:t>  return val+1;</a:t>
            </a:r>
          </a:p>
          <a:p>
            <a:pPr algn="l">
              <a:defRPr sz="2200">
                <a:latin typeface="Consolas"/>
                <a:ea typeface="Consolas"/>
                <a:cs typeface="Consolas"/>
                <a:sym typeface="Consolas"/>
              </a:defRPr>
            </a:pPr>
            <a:r>
              <a:t>}, 0);</a:t>
            </a:r>
          </a:p>
          <a:p>
            <a:pPr algn="l">
              <a:defRPr sz="2200">
                <a:latin typeface="Consolas"/>
                <a:ea typeface="Consolas"/>
                <a:cs typeface="Consolas"/>
                <a:sym typeface="Consolas"/>
              </a:defRPr>
            </a:pPr>
            <a:r>
              <a:t>console.log("There are " + count + " fruits in the array");</a:t>
            </a:r>
          </a:p>
        </p:txBody>
      </p:sp>
      <p:sp>
        <p:nvSpPr>
          <p:cNvPr id="487" name="http://codepen.io/wasadigi/full/LtnAp/"/>
          <p:cNvSpPr txBox="1"/>
          <p:nvPr/>
        </p:nvSpPr>
        <p:spPr>
          <a:xfrm>
            <a:off x="283805" y="9309315"/>
            <a:ext cx="425348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u="sng">
                <a:hlinkClick r:id="rId2" invalidUrl="" action="" tgtFrame="" tooltip="" history="1" highlightClick="0" endSnd="0"/>
              </a:defRPr>
            </a:lvl1pPr>
          </a:lstStyle>
          <a:p>
            <a:pPr>
              <a:defRPr u="none"/>
            </a:pPr>
            <a:r>
              <a:rPr u="sng">
                <a:hlinkClick r:id="rId2" invalidUrl="" action="" tgtFrame="" tooltip="" history="1" highlightClick="0" endSnd="0"/>
              </a:rPr>
              <a:t>http://codepen.io/wasadigi/full/LtnAp/</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Functions are objects"/>
          <p:cNvSpPr txBox="1"/>
          <p:nvPr/>
        </p:nvSpPr>
        <p:spPr>
          <a:xfrm>
            <a:off x="635000" y="604189"/>
            <a:ext cx="5092421" cy="6594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700">
                <a:latin typeface="+mn-lt"/>
                <a:ea typeface="+mn-ea"/>
                <a:cs typeface="+mn-cs"/>
                <a:sym typeface="Helvetica Neue"/>
              </a:defRPr>
            </a:lvl1pPr>
          </a:lstStyle>
          <a:p>
            <a:pPr/>
            <a:r>
              <a:t> Functions are objects</a:t>
            </a:r>
          </a:p>
        </p:txBody>
      </p:sp>
      <p:sp>
        <p:nvSpPr>
          <p:cNvPr id="490" name="function aFunction() {…"/>
          <p:cNvSpPr txBox="1"/>
          <p:nvPr/>
        </p:nvSpPr>
        <p:spPr>
          <a:xfrm>
            <a:off x="663261" y="2172406"/>
            <a:ext cx="7174385" cy="6484071"/>
          </a:xfrm>
          <a:prstGeom prst="rect">
            <a:avLst/>
          </a:prstGeom>
          <a:solidFill>
            <a:schemeClr val="accent3">
              <a:satOff val="18648"/>
              <a:lumOff val="5971"/>
            </a:schemeClr>
          </a:solidFill>
          <a:ln w="12700">
            <a:solidFill>
              <a:schemeClr val="accent5">
                <a:hueOff val="-176146"/>
                <a:satOff val="3665"/>
                <a:lumOff val="-13986"/>
              </a:schemeClr>
            </a:solidFill>
            <a:miter lim="400000"/>
          </a:ln>
          <a:extLst>
            <a:ext uri="{C572A759-6A51-4108-AA02-DFA0A04FC94B}">
              <ma14:wrappingTextBoxFlag xmlns:ma14="http://schemas.microsoft.com/office/mac/drawingml/2011/main" val="1"/>
            </a:ext>
          </a:extLst>
        </p:spPr>
        <p:txBody>
          <a:bodyPr lIns="215900" tIns="215900" rIns="215900" bIns="215900" anchor="ctr">
            <a:spAutoFit/>
          </a:bodyPr>
          <a:lstStyle/>
          <a:p>
            <a:pPr algn="l">
              <a:defRPr sz="2600">
                <a:latin typeface="Consolas"/>
                <a:ea typeface="Consolas"/>
                <a:cs typeface="Consolas"/>
                <a:sym typeface="Consolas"/>
              </a:defRPr>
            </a:pPr>
            <a:r>
              <a:t>function aFunction() {</a:t>
            </a:r>
          </a:p>
          <a:p>
            <a:pPr algn="l">
              <a:defRPr sz="2600">
                <a:latin typeface="Consolas"/>
                <a:ea typeface="Consolas"/>
                <a:cs typeface="Consolas"/>
                <a:sym typeface="Consolas"/>
              </a:defRPr>
            </a:pPr>
            <a:r>
              <a:t>}</a:t>
            </a:r>
          </a:p>
          <a:p>
            <a:pPr algn="l">
              <a:defRPr sz="2600">
                <a:latin typeface="Consolas"/>
                <a:ea typeface="Consolas"/>
                <a:cs typeface="Consolas"/>
                <a:sym typeface="Consolas"/>
              </a:defRPr>
            </a:pPr>
          </a:p>
          <a:p>
            <a:pPr algn="l">
              <a:defRPr sz="2600">
                <a:latin typeface="Consolas"/>
                <a:ea typeface="Consolas"/>
                <a:cs typeface="Consolas"/>
                <a:sym typeface="Consolas"/>
              </a:defRPr>
            </a:pPr>
            <a:r>
              <a:t>var f = function() {</a:t>
            </a:r>
          </a:p>
          <a:p>
            <a:pPr algn="l">
              <a:defRPr sz="2600">
                <a:latin typeface="Consolas"/>
                <a:ea typeface="Consolas"/>
                <a:cs typeface="Consolas"/>
                <a:sym typeface="Consolas"/>
              </a:defRPr>
            </a:pPr>
            <a:r>
              <a:t>}</a:t>
            </a:r>
          </a:p>
          <a:p>
            <a:pPr algn="l">
              <a:defRPr sz="2600">
                <a:latin typeface="Consolas"/>
                <a:ea typeface="Consolas"/>
                <a:cs typeface="Consolas"/>
                <a:sym typeface="Consolas"/>
              </a:defRPr>
            </a:pPr>
          </a:p>
          <a:p>
            <a:pPr algn="l">
              <a:defRPr sz="2600">
                <a:latin typeface="Consolas"/>
                <a:ea typeface="Consolas"/>
                <a:cs typeface="Consolas"/>
                <a:sym typeface="Consolas"/>
              </a:defRPr>
            </a:pPr>
            <a:r>
              <a:t>var g = function g() {</a:t>
            </a:r>
          </a:p>
          <a:p>
            <a:pPr algn="l">
              <a:defRPr sz="2600">
                <a:latin typeface="Consolas"/>
                <a:ea typeface="Consolas"/>
                <a:cs typeface="Consolas"/>
                <a:sym typeface="Consolas"/>
              </a:defRPr>
            </a:pPr>
            <a:r>
              <a:t>  g(); // recursive call</a:t>
            </a:r>
          </a:p>
          <a:p>
            <a:pPr algn="l">
              <a:defRPr sz="2600">
                <a:latin typeface="Consolas"/>
                <a:ea typeface="Consolas"/>
                <a:cs typeface="Consolas"/>
                <a:sym typeface="Consolas"/>
              </a:defRPr>
            </a:pPr>
            <a:r>
              <a:t>}</a:t>
            </a:r>
          </a:p>
          <a:p>
            <a:pPr algn="l">
              <a:defRPr sz="2600">
                <a:latin typeface="Consolas"/>
                <a:ea typeface="Consolas"/>
                <a:cs typeface="Consolas"/>
                <a:sym typeface="Consolas"/>
              </a:defRPr>
            </a:pPr>
          </a:p>
          <a:p>
            <a:pPr algn="l">
              <a:defRPr sz="2600">
                <a:latin typeface="Consolas"/>
                <a:ea typeface="Consolas"/>
                <a:cs typeface="Consolas"/>
                <a:sym typeface="Consolas"/>
              </a:defRPr>
            </a:pPr>
            <a:r>
              <a:t>var h = function(functionParam) {</a:t>
            </a:r>
          </a:p>
          <a:p>
            <a:pPr algn="l">
              <a:defRPr sz="2600">
                <a:latin typeface="Consolas"/>
                <a:ea typeface="Consolas"/>
                <a:cs typeface="Consolas"/>
                <a:sym typeface="Consolas"/>
              </a:defRPr>
            </a:pPr>
            <a:r>
              <a:t>  functionParam();</a:t>
            </a:r>
          </a:p>
          <a:p>
            <a:pPr algn="l">
              <a:defRPr sz="2600">
                <a:latin typeface="Consolas"/>
                <a:ea typeface="Consolas"/>
                <a:cs typeface="Consolas"/>
                <a:sym typeface="Consolas"/>
              </a:defRPr>
            </a:pPr>
            <a:r>
              <a:t>}</a:t>
            </a:r>
          </a:p>
          <a:p>
            <a:pPr algn="l">
              <a:defRPr sz="2600">
                <a:latin typeface="Consolas"/>
                <a:ea typeface="Consolas"/>
                <a:cs typeface="Consolas"/>
                <a:sym typeface="Consolas"/>
              </a:defRPr>
            </a:pPr>
          </a:p>
          <a:p>
            <a:pPr algn="l">
              <a:defRPr sz="2600">
                <a:latin typeface="Consolas"/>
                <a:ea typeface="Consolas"/>
                <a:cs typeface="Consolas"/>
                <a:sym typeface="Consolas"/>
              </a:defRPr>
            </a:pPr>
            <a:r>
              <a:t>h(f);</a:t>
            </a:r>
          </a:p>
          <a:p>
            <a:pPr algn="l">
              <a:defRPr sz="2600">
                <a:latin typeface="Consolas"/>
                <a:ea typeface="Consolas"/>
                <a:cs typeface="Consolas"/>
                <a:sym typeface="Consolas"/>
              </a:defRPr>
            </a:pPr>
            <a:r>
              <a:t>h(g);</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var aFunction = function() {…"/>
          <p:cNvSpPr txBox="1"/>
          <p:nvPr/>
        </p:nvSpPr>
        <p:spPr>
          <a:xfrm>
            <a:off x="622857" y="1825160"/>
            <a:ext cx="11156672" cy="2293071"/>
          </a:xfrm>
          <a:prstGeom prst="rect">
            <a:avLst/>
          </a:prstGeom>
          <a:solidFill>
            <a:schemeClr val="accent3">
              <a:satOff val="18648"/>
              <a:lumOff val="5971"/>
            </a:schemeClr>
          </a:solidFill>
          <a:ln w="12700">
            <a:solidFill>
              <a:schemeClr val="accent5">
                <a:hueOff val="-176146"/>
                <a:satOff val="3665"/>
                <a:lumOff val="-13986"/>
              </a:schemeClr>
            </a:solidFill>
            <a:miter lim="400000"/>
          </a:ln>
          <a:extLst>
            <a:ext uri="{C572A759-6A51-4108-AA02-DFA0A04FC94B}">
              <ma14:wrappingTextBoxFlag xmlns:ma14="http://schemas.microsoft.com/office/mac/drawingml/2011/main" val="1"/>
            </a:ext>
          </a:extLst>
        </p:spPr>
        <p:txBody>
          <a:bodyPr lIns="215900" tIns="215900" rIns="215900" bIns="215900" anchor="ctr">
            <a:spAutoFit/>
          </a:bodyPr>
          <a:lstStyle/>
          <a:p>
            <a:pPr algn="l">
              <a:defRPr sz="2600">
                <a:latin typeface="Consolas"/>
                <a:ea typeface="Consolas"/>
                <a:cs typeface="Consolas"/>
                <a:sym typeface="Consolas"/>
              </a:defRPr>
            </a:pPr>
            <a:r>
              <a:t>var aFunction = function() {</a:t>
            </a:r>
          </a:p>
          <a:p>
            <a:pPr algn="l">
              <a:defRPr sz="2600">
                <a:latin typeface="Consolas"/>
                <a:ea typeface="Consolas"/>
                <a:cs typeface="Consolas"/>
                <a:sym typeface="Consolas"/>
              </a:defRPr>
            </a:pPr>
            <a:r>
              <a:t>  console.log("I am doing my job");</a:t>
            </a:r>
          </a:p>
          <a:p>
            <a:pPr algn="l">
              <a:defRPr sz="2600">
                <a:latin typeface="Consolas"/>
                <a:ea typeface="Consolas"/>
                <a:cs typeface="Consolas"/>
                <a:sym typeface="Consolas"/>
              </a:defRPr>
            </a:pPr>
            <a:r>
              <a:t>};</a:t>
            </a:r>
          </a:p>
          <a:p>
            <a:pPr algn="l">
              <a:defRPr sz="2600">
                <a:latin typeface="Consolas"/>
                <a:ea typeface="Consolas"/>
                <a:cs typeface="Consolas"/>
                <a:sym typeface="Consolas"/>
              </a:defRPr>
            </a:pPr>
            <a:r>
              <a:t>aFunction.aProperty = "aValue";</a:t>
            </a:r>
          </a:p>
          <a:p>
            <a:pPr algn="l">
              <a:defRPr sz="2600">
                <a:latin typeface="Consolas"/>
                <a:ea typeface="Consolas"/>
                <a:cs typeface="Consolas"/>
                <a:sym typeface="Consolas"/>
              </a:defRPr>
            </a:pPr>
            <a:r>
              <a:t>aFunction</a:t>
            </a:r>
            <a:r>
              <a:rPr b="1"/>
              <a:t>()</a:t>
            </a:r>
            <a:r>
              <a:t>;</a:t>
            </a:r>
          </a:p>
        </p:txBody>
      </p:sp>
      <p:sp>
        <p:nvSpPr>
          <p:cNvPr id="493" name="var aFunction = function() {...};…"/>
          <p:cNvSpPr txBox="1"/>
          <p:nvPr/>
        </p:nvSpPr>
        <p:spPr>
          <a:xfrm>
            <a:off x="622857" y="5050678"/>
            <a:ext cx="11156672" cy="1531071"/>
          </a:xfrm>
          <a:prstGeom prst="rect">
            <a:avLst/>
          </a:prstGeom>
          <a:solidFill>
            <a:schemeClr val="accent3">
              <a:satOff val="18648"/>
              <a:lumOff val="5971"/>
            </a:schemeClr>
          </a:solidFill>
          <a:ln w="12700">
            <a:solidFill>
              <a:schemeClr val="accent5">
                <a:hueOff val="-176146"/>
                <a:satOff val="3665"/>
                <a:lumOff val="-13986"/>
              </a:schemeClr>
            </a:solidFill>
            <a:miter lim="400000"/>
          </a:ln>
          <a:extLst>
            <a:ext uri="{C572A759-6A51-4108-AA02-DFA0A04FC94B}">
              <ma14:wrappingTextBoxFlag xmlns:ma14="http://schemas.microsoft.com/office/mac/drawingml/2011/main" val="1"/>
            </a:ext>
          </a:extLst>
        </p:spPr>
        <p:txBody>
          <a:bodyPr lIns="215900" tIns="215900" rIns="215900" bIns="215900" anchor="ctr">
            <a:spAutoFit/>
          </a:bodyPr>
          <a:lstStyle/>
          <a:p>
            <a:pPr algn="l">
              <a:defRPr sz="2600">
                <a:latin typeface="Consolas"/>
                <a:ea typeface="Consolas"/>
                <a:cs typeface="Consolas"/>
                <a:sym typeface="Consolas"/>
              </a:defRPr>
            </a:pPr>
            <a:r>
              <a:t>var </a:t>
            </a:r>
            <a:r>
              <a:rPr b="1"/>
              <a:t>aFunction</a:t>
            </a:r>
            <a:r>
              <a:t> = function() {...};</a:t>
            </a:r>
          </a:p>
          <a:p>
            <a:pPr algn="l">
              <a:defRPr sz="2600">
                <a:latin typeface="Consolas"/>
                <a:ea typeface="Consolas"/>
                <a:cs typeface="Consolas"/>
                <a:sym typeface="Consolas"/>
              </a:defRPr>
            </a:pPr>
            <a:r>
              <a:t>var </a:t>
            </a:r>
            <a:r>
              <a:rPr b="1"/>
              <a:t>anotherFunction</a:t>
            </a:r>
            <a:r>
              <a:t> = function( </a:t>
            </a:r>
            <a:r>
              <a:rPr b="1"/>
              <a:t>f1</a:t>
            </a:r>
            <a:r>
              <a:t> ) {... </a:t>
            </a:r>
            <a:r>
              <a:rPr b="1"/>
              <a:t>f1()</a:t>
            </a:r>
            <a:r>
              <a:t>; ...};</a:t>
            </a:r>
          </a:p>
          <a:p>
            <a:pPr algn="l">
              <a:defRPr sz="2600">
                <a:latin typeface="Consolas"/>
                <a:ea typeface="Consolas"/>
                <a:cs typeface="Consolas"/>
                <a:sym typeface="Consolas"/>
              </a:defRPr>
            </a:pPr>
            <a:r>
              <a:rPr b="1"/>
              <a:t>anotherFunction</a:t>
            </a:r>
            <a:r>
              <a:t>( </a:t>
            </a:r>
            <a:r>
              <a:rPr b="1"/>
              <a:t>aFunction</a:t>
            </a:r>
            <a:r>
              <a:t> );</a:t>
            </a:r>
          </a:p>
        </p:txBody>
      </p:sp>
      <p:sp>
        <p:nvSpPr>
          <p:cNvPr id="494" name="var aFunction = function() {…"/>
          <p:cNvSpPr txBox="1"/>
          <p:nvPr/>
        </p:nvSpPr>
        <p:spPr>
          <a:xfrm>
            <a:off x="622857" y="7463397"/>
            <a:ext cx="11156672" cy="1912070"/>
          </a:xfrm>
          <a:prstGeom prst="rect">
            <a:avLst/>
          </a:prstGeom>
          <a:solidFill>
            <a:schemeClr val="accent3">
              <a:satOff val="18648"/>
              <a:lumOff val="5971"/>
            </a:schemeClr>
          </a:solidFill>
          <a:ln w="12700">
            <a:solidFill>
              <a:schemeClr val="accent5">
                <a:hueOff val="-176146"/>
                <a:satOff val="3665"/>
                <a:lumOff val="-13986"/>
              </a:schemeClr>
            </a:solidFill>
            <a:miter lim="400000"/>
          </a:ln>
          <a:extLst>
            <a:ext uri="{C572A759-6A51-4108-AA02-DFA0A04FC94B}">
              <ma14:wrappingTextBoxFlag xmlns:ma14="http://schemas.microsoft.com/office/mac/drawingml/2011/main" val="1"/>
            </a:ext>
          </a:extLst>
        </p:spPr>
        <p:txBody>
          <a:bodyPr lIns="215900" tIns="215900" rIns="215900" bIns="215900" anchor="ctr">
            <a:spAutoFit/>
          </a:bodyPr>
          <a:lstStyle/>
          <a:p>
            <a:pPr algn="l">
              <a:defRPr sz="2600">
                <a:latin typeface="Consolas"/>
                <a:ea typeface="Consolas"/>
                <a:cs typeface="Consolas"/>
                <a:sym typeface="Consolas"/>
              </a:defRPr>
            </a:pPr>
            <a:r>
              <a:t>var aFunction = function() {</a:t>
            </a:r>
          </a:p>
          <a:p>
            <a:pPr lvl="1" algn="l">
              <a:defRPr sz="2600">
                <a:latin typeface="Consolas"/>
                <a:ea typeface="Consolas"/>
                <a:cs typeface="Consolas"/>
                <a:sym typeface="Consolas"/>
              </a:defRPr>
            </a:pPr>
            <a:r>
              <a:t>return function() {...}</a:t>
            </a:r>
          </a:p>
          <a:p>
            <a:pPr lvl="1" algn="l">
              <a:defRPr sz="2600">
                <a:latin typeface="Consolas"/>
                <a:ea typeface="Consolas"/>
                <a:cs typeface="Consolas"/>
                <a:sym typeface="Consolas"/>
              </a:defRPr>
            </a:pPr>
            <a:r>
              <a:t>};</a:t>
            </a:r>
          </a:p>
          <a:p>
            <a:pPr algn="l">
              <a:defRPr sz="2600">
                <a:latin typeface="Consolas"/>
                <a:ea typeface="Consolas"/>
                <a:cs typeface="Consolas"/>
                <a:sym typeface="Consolas"/>
              </a:defRPr>
            </a:pPr>
            <a:r>
              <a:t>aFunction</a:t>
            </a:r>
            <a:r>
              <a:rPr b="1"/>
              <a:t>()()</a:t>
            </a:r>
            <a:r>
              <a:t>;</a:t>
            </a:r>
          </a:p>
        </p:txBody>
      </p:sp>
      <p:sp>
        <p:nvSpPr>
          <p:cNvPr id="495" name="#1 Functions are objects"/>
          <p:cNvSpPr txBox="1"/>
          <p:nvPr/>
        </p:nvSpPr>
        <p:spPr>
          <a:xfrm>
            <a:off x="616507" y="1104006"/>
            <a:ext cx="5497069" cy="7111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pPr>
            <a:r>
              <a:rPr b="1">
                <a:latin typeface="+mn-lt"/>
                <a:ea typeface="+mn-ea"/>
                <a:cs typeface="+mn-cs"/>
                <a:sym typeface="Helvetica Neue"/>
              </a:rPr>
              <a:t>#1</a:t>
            </a:r>
            <a:r>
              <a:t> Functions are objects</a:t>
            </a:r>
          </a:p>
        </p:txBody>
      </p:sp>
      <p:sp>
        <p:nvSpPr>
          <p:cNvPr id="496" name="#3 Return functions as values"/>
          <p:cNvSpPr txBox="1"/>
          <p:nvPr/>
        </p:nvSpPr>
        <p:spPr>
          <a:xfrm>
            <a:off x="616507" y="6748573"/>
            <a:ext cx="6578093" cy="7111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pPr>
            <a:r>
              <a:rPr b="1">
                <a:latin typeface="+mn-lt"/>
                <a:ea typeface="+mn-ea"/>
                <a:cs typeface="+mn-cs"/>
                <a:sym typeface="Helvetica Neue"/>
              </a:rPr>
              <a:t>#3</a:t>
            </a:r>
            <a:r>
              <a:t> Return functions as values</a:t>
            </a:r>
          </a:p>
        </p:txBody>
      </p:sp>
      <p:sp>
        <p:nvSpPr>
          <p:cNvPr id="497" name="#2 Passing functions as arguments"/>
          <p:cNvSpPr txBox="1"/>
          <p:nvPr/>
        </p:nvSpPr>
        <p:spPr>
          <a:xfrm>
            <a:off x="616507" y="4327646"/>
            <a:ext cx="7791705" cy="7111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pPr>
            <a:r>
              <a:rPr b="1">
                <a:latin typeface="+mn-lt"/>
                <a:ea typeface="+mn-ea"/>
                <a:cs typeface="+mn-cs"/>
                <a:sym typeface="Helvetica Neue"/>
              </a:rPr>
              <a:t>#2</a:t>
            </a:r>
            <a:r>
              <a:t> Passing functions as arguments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Every object inherits from a prototype object"/>
          <p:cNvSpPr txBox="1"/>
          <p:nvPr/>
        </p:nvSpPr>
        <p:spPr>
          <a:xfrm>
            <a:off x="635000" y="603249"/>
            <a:ext cx="10113303"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3700">
                <a:latin typeface="+mn-lt"/>
                <a:ea typeface="+mn-ea"/>
                <a:cs typeface="+mn-cs"/>
                <a:sym typeface="Helvetica Neue"/>
              </a:defRPr>
            </a:pPr>
            <a:r>
              <a:t>Every object </a:t>
            </a:r>
            <a:r>
              <a:rPr u="sng"/>
              <a:t>inherits</a:t>
            </a:r>
            <a:r>
              <a:t> from a prototype object</a:t>
            </a:r>
          </a:p>
        </p:txBody>
      </p:sp>
      <p:sp>
        <p:nvSpPr>
          <p:cNvPr id="500" name="var person = {…"/>
          <p:cNvSpPr txBox="1"/>
          <p:nvPr/>
        </p:nvSpPr>
        <p:spPr>
          <a:xfrm>
            <a:off x="469900" y="2006055"/>
            <a:ext cx="12065001" cy="6484070"/>
          </a:xfrm>
          <a:prstGeom prst="rect">
            <a:avLst/>
          </a:prstGeom>
          <a:solidFill>
            <a:schemeClr val="accent3">
              <a:satOff val="18648"/>
              <a:lumOff val="5971"/>
            </a:schemeClr>
          </a:solidFill>
          <a:ln w="12700">
            <a:solidFill>
              <a:schemeClr val="accent5">
                <a:hueOff val="-176146"/>
                <a:satOff val="3665"/>
                <a:lumOff val="-13986"/>
              </a:schemeClr>
            </a:solidFill>
            <a:miter lim="400000"/>
          </a:ln>
          <a:extLst>
            <a:ext uri="{C572A759-6A51-4108-AA02-DFA0A04FC94B}">
              <ma14:wrappingTextBoxFlag xmlns:ma14="http://schemas.microsoft.com/office/mac/drawingml/2011/main" val="1"/>
            </a:ext>
          </a:extLst>
        </p:spPr>
        <p:txBody>
          <a:bodyPr lIns="215900" tIns="215900" rIns="215900" bIns="215900" anchor="ctr">
            <a:spAutoFit/>
          </a:bodyPr>
          <a:lstStyle/>
          <a:p>
            <a:pPr algn="l">
              <a:defRPr sz="2600">
                <a:latin typeface="Consolas"/>
                <a:ea typeface="Consolas"/>
                <a:cs typeface="Consolas"/>
                <a:sym typeface="Consolas"/>
              </a:defRPr>
            </a:pPr>
            <a:r>
              <a:t>var person = {</a:t>
            </a:r>
          </a:p>
          <a:p>
            <a:pPr algn="l">
              <a:defRPr sz="2600">
                <a:latin typeface="Consolas"/>
                <a:ea typeface="Consolas"/>
                <a:cs typeface="Consolas"/>
                <a:sym typeface="Consolas"/>
              </a:defRPr>
            </a:pPr>
            <a:r>
              <a:t>	firstName: "olivier",</a:t>
            </a:r>
          </a:p>
          <a:p>
            <a:pPr algn="l">
              <a:defRPr sz="2600">
                <a:latin typeface="Consolas"/>
                <a:ea typeface="Consolas"/>
                <a:cs typeface="Consolas"/>
                <a:sym typeface="Consolas"/>
              </a:defRPr>
            </a:pPr>
            <a:r>
              <a:t>   lastName: "liechti"</a:t>
            </a:r>
          </a:p>
          <a:p>
            <a:pPr algn="l">
              <a:defRPr sz="2600">
                <a:latin typeface="Consolas"/>
                <a:ea typeface="Consolas"/>
                <a:cs typeface="Consolas"/>
                <a:sym typeface="Consolas"/>
              </a:defRPr>
            </a:pPr>
            <a:r>
              <a:t>};</a:t>
            </a:r>
          </a:p>
          <a:p>
            <a:pPr algn="l">
              <a:defRPr sz="2600">
                <a:latin typeface="Consolas"/>
                <a:ea typeface="Consolas"/>
                <a:cs typeface="Consolas"/>
                <a:sym typeface="Consolas"/>
              </a:defRPr>
            </a:pPr>
            <a:r>
              <a:t>// person’s prototype is Object.prototype</a:t>
            </a:r>
          </a:p>
          <a:p>
            <a:pPr algn="l">
              <a:defRPr sz="2600">
                <a:latin typeface="Consolas"/>
                <a:ea typeface="Consolas"/>
                <a:cs typeface="Consolas"/>
                <a:sym typeface="Consolas"/>
              </a:defRPr>
            </a:pPr>
          </a:p>
          <a:p>
            <a:pPr algn="l">
              <a:defRPr sz="2600">
                <a:latin typeface="Consolas"/>
                <a:ea typeface="Consolas"/>
                <a:cs typeface="Consolas"/>
                <a:sym typeface="Consolas"/>
              </a:defRPr>
            </a:pPr>
            <a:r>
              <a:t>var father = {};</a:t>
            </a:r>
          </a:p>
          <a:p>
            <a:pPr algn="l">
              <a:defRPr sz="2600">
                <a:latin typeface="Consolas"/>
                <a:ea typeface="Consolas"/>
                <a:cs typeface="Consolas"/>
                <a:sym typeface="Consolas"/>
              </a:defRPr>
            </a:pPr>
            <a:r>
              <a:t>var child = </a:t>
            </a:r>
            <a:r>
              <a:rPr b="1"/>
              <a:t>Object.create(father)</a:t>
            </a:r>
            <a:r>
              <a:t>;</a:t>
            </a:r>
          </a:p>
          <a:p>
            <a:pPr algn="l">
              <a:defRPr sz="2600">
                <a:latin typeface="Consolas"/>
                <a:ea typeface="Consolas"/>
                <a:cs typeface="Consolas"/>
                <a:sym typeface="Consolas"/>
              </a:defRPr>
            </a:pPr>
            <a:r>
              <a:t>// child’s prototype is father</a:t>
            </a:r>
          </a:p>
          <a:p>
            <a:pPr algn="l">
              <a:defRPr sz="2600">
                <a:latin typeface="Consolas"/>
                <a:ea typeface="Consolas"/>
                <a:cs typeface="Consolas"/>
                <a:sym typeface="Consolas"/>
              </a:defRPr>
            </a:pPr>
          </a:p>
          <a:p>
            <a:pPr algn="l">
              <a:defRPr sz="2600">
                <a:latin typeface="Consolas"/>
                <a:ea typeface="Consolas"/>
                <a:cs typeface="Consolas"/>
                <a:sym typeface="Consolas"/>
              </a:defRPr>
            </a:pPr>
            <a:r>
              <a:t>function Person(fn, ln) {</a:t>
            </a:r>
          </a:p>
          <a:p>
            <a:pPr algn="l">
              <a:defRPr sz="2600">
                <a:latin typeface="Consolas"/>
                <a:ea typeface="Consolas"/>
                <a:cs typeface="Consolas"/>
                <a:sym typeface="Consolas"/>
              </a:defRPr>
            </a:pPr>
            <a:r>
              <a:t>  this.firstName = fn;</a:t>
            </a:r>
          </a:p>
          <a:p>
            <a:pPr algn="l">
              <a:defRPr sz="2600">
                <a:latin typeface="Consolas"/>
                <a:ea typeface="Consolas"/>
                <a:cs typeface="Consolas"/>
                <a:sym typeface="Consolas"/>
              </a:defRPr>
            </a:pPr>
            <a:r>
              <a:t>  this.lastName = ln;</a:t>
            </a:r>
          </a:p>
          <a:p>
            <a:pPr algn="l">
              <a:defRPr sz="2600">
                <a:latin typeface="Consolas"/>
                <a:ea typeface="Consolas"/>
                <a:cs typeface="Consolas"/>
                <a:sym typeface="Consolas"/>
              </a:defRPr>
            </a:pPr>
            <a:r>
              <a:t>}</a:t>
            </a:r>
          </a:p>
          <a:p>
            <a:pPr algn="l">
              <a:defRPr sz="2600">
                <a:latin typeface="Consolas"/>
                <a:ea typeface="Consolas"/>
                <a:cs typeface="Consolas"/>
                <a:sym typeface="Consolas"/>
              </a:defRPr>
            </a:pPr>
            <a:r>
              <a:t>var john = </a:t>
            </a:r>
            <a:r>
              <a:rPr b="1"/>
              <a:t>new Person("John", "Doe")</a:t>
            </a:r>
            <a:r>
              <a:t>;</a:t>
            </a:r>
          </a:p>
          <a:p>
            <a:pPr algn="l">
              <a:defRPr sz="2600">
                <a:latin typeface="Consolas"/>
                <a:ea typeface="Consolas"/>
                <a:cs typeface="Consolas"/>
                <a:sym typeface="Consolas"/>
              </a:defRPr>
            </a:pPr>
            <a:r>
              <a:t>// john’s prototype is Person.prototype </a:t>
            </a:r>
          </a:p>
        </p:txBody>
      </p:sp>
      <p:sp>
        <p:nvSpPr>
          <p:cNvPr id="501" name="http://codepen.io/wasadigi/full/nkIil">
            <a:hlinkClick r:id="rId2" invalidUrl="" action="" tgtFrame="" tooltip="" history="1" highlightClick="0" endSnd="0"/>
          </p:cNvPr>
          <p:cNvSpPr txBox="1"/>
          <p:nvPr/>
        </p:nvSpPr>
        <p:spPr>
          <a:xfrm>
            <a:off x="468335" y="8947710"/>
            <a:ext cx="3928873" cy="399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u="sng">
                <a:hlinkClick r:id="rId3" invalidUrl="" action="" tgtFrame="" tooltip="" history="1" highlightClick="0" endSnd="0"/>
              </a:defRPr>
            </a:lvl1pPr>
          </a:lstStyle>
          <a:p>
            <a:pPr>
              <a:defRPr u="none"/>
            </a:pPr>
            <a:r>
              <a:rPr u="sng">
                <a:hlinkClick r:id="rId3" invalidUrl="" action="" tgtFrame="" tooltip="" history="1" highlightClick="0" endSnd="0"/>
              </a:rPr>
              <a:t>http://codepen.io/wasadigi/full/nkIil</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child"/>
          <p:cNvSpPr/>
          <p:nvPr/>
        </p:nvSpPr>
        <p:spPr>
          <a:xfrm>
            <a:off x="8263178" y="3102118"/>
            <a:ext cx="3492501" cy="961373"/>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child</a:t>
            </a:r>
          </a:p>
        </p:txBody>
      </p:sp>
      <p:sp>
        <p:nvSpPr>
          <p:cNvPr id="504" name="father"/>
          <p:cNvSpPr/>
          <p:nvPr/>
        </p:nvSpPr>
        <p:spPr>
          <a:xfrm>
            <a:off x="4385275" y="3102118"/>
            <a:ext cx="3492501" cy="961373"/>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father</a:t>
            </a:r>
          </a:p>
        </p:txBody>
      </p:sp>
      <p:sp>
        <p:nvSpPr>
          <p:cNvPr id="505" name="Object.prototype"/>
          <p:cNvSpPr/>
          <p:nvPr/>
        </p:nvSpPr>
        <p:spPr>
          <a:xfrm>
            <a:off x="507372" y="3102118"/>
            <a:ext cx="3492501" cy="961373"/>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atin typeface="Consolas"/>
                <a:ea typeface="Consolas"/>
                <a:cs typeface="Consolas"/>
                <a:sym typeface="Consolas"/>
              </a:defRPr>
            </a:lvl1pPr>
          </a:lstStyle>
          <a:p>
            <a:pPr/>
            <a:r>
              <a:t>Object.prototype</a:t>
            </a:r>
          </a:p>
        </p:txBody>
      </p:sp>
      <p:sp>
        <p:nvSpPr>
          <p:cNvPr id="506" name="firstName : ‘olivier’…"/>
          <p:cNvSpPr/>
          <p:nvPr/>
        </p:nvSpPr>
        <p:spPr>
          <a:xfrm>
            <a:off x="4385275" y="4159039"/>
            <a:ext cx="3492501" cy="1609073"/>
          </a:xfrm>
          <a:prstGeom prst="rect">
            <a:avLst/>
          </a:prstGeom>
          <a:solidFill>
            <a:schemeClr val="accent4">
              <a:hueOff val="384618"/>
              <a:satOff val="3869"/>
              <a:lumOff val="5802"/>
            </a:schemeClr>
          </a:solidFill>
          <a:ln w="12700">
            <a:miter lim="400000"/>
          </a:ln>
          <a:extLst>
            <a:ext uri="{C572A759-6A51-4108-AA02-DFA0A04FC94B}">
              <ma14:wrappingTextBoxFlag xmlns:ma14="http://schemas.microsoft.com/office/mac/drawingml/2011/main" val="1"/>
            </a:ext>
          </a:extLst>
        </p:spPr>
        <p:txBody>
          <a:bodyPr lIns="152400" tIns="152400" rIns="152400" bIns="152400" anchor="ctr"/>
          <a:lstStyle/>
          <a:p>
            <a:pPr>
              <a:defRPr sz="1800">
                <a:latin typeface="Consolas"/>
                <a:ea typeface="Consolas"/>
                <a:cs typeface="Consolas"/>
                <a:sym typeface="Consolas"/>
              </a:defRPr>
            </a:pPr>
            <a:r>
              <a:t>firstName : ‘olivier’</a:t>
            </a:r>
          </a:p>
          <a:p>
            <a:pPr>
              <a:defRPr sz="1800">
                <a:latin typeface="Consolas"/>
                <a:ea typeface="Consolas"/>
                <a:cs typeface="Consolas"/>
                <a:sym typeface="Consolas"/>
              </a:defRPr>
            </a:pPr>
            <a:r>
              <a:t>lastName : ‘liechti’</a:t>
            </a:r>
          </a:p>
        </p:txBody>
      </p:sp>
      <p:sp>
        <p:nvSpPr>
          <p:cNvPr id="507" name="firstName : ‘sacha’"/>
          <p:cNvSpPr/>
          <p:nvPr/>
        </p:nvSpPr>
        <p:spPr>
          <a:xfrm>
            <a:off x="8263178" y="4159039"/>
            <a:ext cx="3492501" cy="1609073"/>
          </a:xfrm>
          <a:prstGeom prst="rect">
            <a:avLst/>
          </a:prstGeom>
          <a:solidFill>
            <a:schemeClr val="accent4">
              <a:hueOff val="384618"/>
              <a:satOff val="3869"/>
              <a:lumOff val="5802"/>
            </a:schemeClr>
          </a:solidFill>
          <a:ln w="12700">
            <a:miter lim="400000"/>
          </a:ln>
          <a:extLst>
            <a:ext uri="{C572A759-6A51-4108-AA02-DFA0A04FC94B}">
              <ma14:wrappingTextBoxFlag xmlns:ma14="http://schemas.microsoft.com/office/mac/drawingml/2011/main" val="1"/>
            </a:ext>
          </a:extLst>
        </p:spPr>
        <p:txBody>
          <a:bodyPr lIns="152400" tIns="152400" rIns="152400" bIns="152400" anchor="ctr"/>
          <a:lstStyle>
            <a:lvl1pPr>
              <a:defRPr sz="1800">
                <a:latin typeface="Consolas"/>
                <a:ea typeface="Consolas"/>
                <a:cs typeface="Consolas"/>
                <a:sym typeface="Consolas"/>
              </a:defRPr>
            </a:lvl1pPr>
          </a:lstStyle>
          <a:p>
            <a:pPr/>
            <a:r>
              <a:t>firstName : ‘sacha’</a:t>
            </a:r>
          </a:p>
        </p:txBody>
      </p:sp>
      <p:sp>
        <p:nvSpPr>
          <p:cNvPr id="508" name="console.log(child.lastName);…"/>
          <p:cNvSpPr txBox="1"/>
          <p:nvPr/>
        </p:nvSpPr>
        <p:spPr>
          <a:xfrm>
            <a:off x="367187" y="6873851"/>
            <a:ext cx="5671479" cy="1531071"/>
          </a:xfrm>
          <a:prstGeom prst="rect">
            <a:avLst/>
          </a:prstGeom>
          <a:solidFill>
            <a:schemeClr val="accent3">
              <a:satOff val="18648"/>
              <a:lumOff val="5971"/>
            </a:schemeClr>
          </a:solidFill>
          <a:ln w="12700">
            <a:solidFill>
              <a:schemeClr val="accent5">
                <a:hueOff val="-176146"/>
                <a:satOff val="3665"/>
                <a:lumOff val="-13986"/>
              </a:schemeClr>
            </a:solidFill>
            <a:miter lim="400000"/>
          </a:ln>
          <a:extLst>
            <a:ext uri="{C572A759-6A51-4108-AA02-DFA0A04FC94B}">
              <ma14:wrappingTextBoxFlag xmlns:ma14="http://schemas.microsoft.com/office/mac/drawingml/2011/main" val="1"/>
            </a:ext>
          </a:extLst>
        </p:spPr>
        <p:txBody>
          <a:bodyPr lIns="215900" tIns="215900" rIns="215900" bIns="215900" anchor="ctr">
            <a:spAutoFit/>
          </a:bodyPr>
          <a:lstStyle/>
          <a:p>
            <a:pPr algn="l">
              <a:defRPr sz="2600">
                <a:latin typeface="Consolas"/>
                <a:ea typeface="Consolas"/>
                <a:cs typeface="Consolas"/>
                <a:sym typeface="Consolas"/>
              </a:defRPr>
            </a:pPr>
            <a:r>
              <a:t>console.log(child.lastName);</a:t>
            </a:r>
          </a:p>
          <a:p>
            <a:pPr algn="l">
              <a:defRPr sz="2600">
                <a:latin typeface="Consolas"/>
                <a:ea typeface="Consolas"/>
                <a:cs typeface="Consolas"/>
                <a:sym typeface="Consolas"/>
              </a:defRPr>
            </a:pPr>
            <a:r>
              <a:t>// prints ‘liechti’ on the console</a:t>
            </a:r>
          </a:p>
        </p:txBody>
      </p:sp>
      <p:cxnSp>
        <p:nvCxnSpPr>
          <p:cNvPr id="509" name="Connection Line"/>
          <p:cNvCxnSpPr>
            <a:stCxn id="503" idx="0"/>
            <a:endCxn id="504" idx="0"/>
          </p:cNvCxnSpPr>
          <p:nvPr/>
        </p:nvCxnSpPr>
        <p:spPr>
          <a:xfrm flipH="1">
            <a:off x="6131525" y="3582804"/>
            <a:ext cx="3877904" cy="1"/>
          </a:xfrm>
          <a:prstGeom prst="straightConnector1">
            <a:avLst/>
          </a:prstGeom>
          <a:ln w="25400">
            <a:solidFill>
              <a:schemeClr val="accent5"/>
            </a:solidFill>
            <a:miter lim="400000"/>
            <a:tailEnd type="triangle"/>
          </a:ln>
        </p:spPr>
      </p:cxnSp>
      <p:cxnSp>
        <p:nvCxnSpPr>
          <p:cNvPr id="510" name="Connection Line"/>
          <p:cNvCxnSpPr>
            <a:stCxn id="504" idx="0"/>
            <a:endCxn id="505" idx="0"/>
          </p:cNvCxnSpPr>
          <p:nvPr/>
        </p:nvCxnSpPr>
        <p:spPr>
          <a:xfrm flipH="1">
            <a:off x="2253622" y="3582804"/>
            <a:ext cx="3877904" cy="1"/>
          </a:xfrm>
          <a:prstGeom prst="straightConnector1">
            <a:avLst/>
          </a:prstGeom>
          <a:ln w="25400">
            <a:solidFill>
              <a:schemeClr val="accent5"/>
            </a:solidFill>
            <a:miter lim="400000"/>
            <a:tailEnd type="triangle"/>
          </a:ln>
        </p:spPr>
      </p:cxnSp>
      <p:sp>
        <p:nvSpPr>
          <p:cNvPr id="511" name="prototype"/>
          <p:cNvSpPr txBox="1"/>
          <p:nvPr/>
        </p:nvSpPr>
        <p:spPr>
          <a:xfrm>
            <a:off x="2885172" y="2122739"/>
            <a:ext cx="1622525" cy="4051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chemeClr val="accent5"/>
                </a:solidFill>
                <a:latin typeface="Consolas"/>
                <a:ea typeface="Consolas"/>
                <a:cs typeface="Consolas"/>
                <a:sym typeface="Consolas"/>
              </a:defRPr>
            </a:lvl1pPr>
          </a:lstStyle>
          <a:p>
            <a:pPr/>
            <a:r>
              <a:t>prototype</a:t>
            </a:r>
          </a:p>
        </p:txBody>
      </p:sp>
      <p:sp>
        <p:nvSpPr>
          <p:cNvPr id="512" name="prototype"/>
          <p:cNvSpPr txBox="1"/>
          <p:nvPr/>
        </p:nvSpPr>
        <p:spPr>
          <a:xfrm>
            <a:off x="6522623" y="2122739"/>
            <a:ext cx="1622525" cy="4051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chemeClr val="accent5"/>
                </a:solidFill>
                <a:latin typeface="Consolas"/>
                <a:ea typeface="Consolas"/>
                <a:cs typeface="Consolas"/>
                <a:sym typeface="Consolas"/>
              </a:defRPr>
            </a:lvl1pPr>
          </a:lstStyle>
          <a:p>
            <a:pPr/>
            <a:r>
              <a:t>prototype</a:t>
            </a:r>
          </a:p>
        </p:txBody>
      </p:sp>
      <p:sp>
        <p:nvSpPr>
          <p:cNvPr id="513" name="Every object inherits from a prototype object. It inherits and can override its properties, including its methods.…"/>
          <p:cNvSpPr txBox="1"/>
          <p:nvPr/>
        </p:nvSpPr>
        <p:spPr>
          <a:xfrm>
            <a:off x="6335110" y="6053890"/>
            <a:ext cx="6049907" cy="35510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35926" indent="-235926" algn="l">
              <a:spcBef>
                <a:spcPts val="1000"/>
              </a:spcBef>
              <a:buSzPct val="50000"/>
              <a:buChar char="•"/>
              <a:defRPr sz="2300"/>
            </a:pPr>
            <a:r>
              <a:t>Every object inherits from a prototype object. </a:t>
            </a:r>
            <a:r>
              <a:rPr b="1">
                <a:latin typeface="+mn-lt"/>
                <a:ea typeface="+mn-ea"/>
                <a:cs typeface="+mn-cs"/>
                <a:sym typeface="Helvetica Neue"/>
              </a:rPr>
              <a:t>It inherits and can override its properties</a:t>
            </a:r>
            <a:r>
              <a:t>, including its methods. </a:t>
            </a:r>
          </a:p>
          <a:p>
            <a:pPr marL="235926" indent="-235926" algn="l">
              <a:spcBef>
                <a:spcPts val="1000"/>
              </a:spcBef>
              <a:buSzPct val="50000"/>
              <a:buChar char="•"/>
              <a:defRPr sz="2300"/>
            </a:pPr>
            <a:r>
              <a:t>Objects created with object literals inherit from </a:t>
            </a:r>
            <a:r>
              <a:rPr b="1">
                <a:latin typeface="+mn-lt"/>
                <a:ea typeface="+mn-ea"/>
                <a:cs typeface="+mn-cs"/>
                <a:sym typeface="Helvetica Neue"/>
              </a:rPr>
              <a:t>Object.prototype</a:t>
            </a:r>
            <a:r>
              <a:t>.</a:t>
            </a:r>
          </a:p>
          <a:p>
            <a:pPr marL="235926" indent="-235926" algn="l">
              <a:spcBef>
                <a:spcPts val="1000"/>
              </a:spcBef>
              <a:buSzPct val="50000"/>
              <a:buChar char="•"/>
              <a:defRPr sz="2300"/>
            </a:pPr>
            <a:r>
              <a:t>When you access the property of an object, JavaScript </a:t>
            </a:r>
            <a:r>
              <a:rPr b="1">
                <a:latin typeface="+mn-lt"/>
                <a:ea typeface="+mn-ea"/>
                <a:cs typeface="+mn-cs"/>
                <a:sym typeface="Helvetica Neue"/>
              </a:rPr>
              <a:t>looks up the prototype chain</a:t>
            </a:r>
            <a:r>
              <a:t> until it finds an ancestor that has a value for this property.</a:t>
            </a:r>
          </a:p>
        </p:txBody>
      </p:sp>
      <p:sp>
        <p:nvSpPr>
          <p:cNvPr id="514" name="Every object inherits from a prototype object"/>
          <p:cNvSpPr txBox="1"/>
          <p:nvPr/>
        </p:nvSpPr>
        <p:spPr>
          <a:xfrm>
            <a:off x="635000" y="603249"/>
            <a:ext cx="10113303"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3700">
                <a:latin typeface="+mn-lt"/>
                <a:ea typeface="+mn-ea"/>
                <a:cs typeface="+mn-cs"/>
                <a:sym typeface="Helvetica Neue"/>
              </a:defRPr>
            </a:pPr>
            <a:r>
              <a:t>Every object </a:t>
            </a:r>
            <a:r>
              <a:rPr u="sng"/>
              <a:t>inherits</a:t>
            </a:r>
            <a:r>
              <a:t> from a prototype object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The UDP Protocol"/>
          <p:cNvSpPr txBox="1"/>
          <p:nvPr>
            <p:ph type="title"/>
          </p:nvPr>
        </p:nvSpPr>
        <p:spPr>
          <a:prstGeom prst="rect">
            <a:avLst/>
          </a:prstGeom>
        </p:spPr>
        <p:txBody>
          <a:bodyPr/>
          <a:lstStyle/>
          <a:p>
            <a:pPr/>
            <a:r>
              <a:t>The UDP Protocol</a:t>
            </a:r>
          </a:p>
        </p:txBody>
      </p:sp>
      <p:sp>
        <p:nvSpPr>
          <p:cNvPr id="280" name="When using UDP, you do not work with the abstraction of an IO stream.…"/>
          <p:cNvSpPr txBox="1"/>
          <p:nvPr>
            <p:ph type="body" idx="1"/>
          </p:nvPr>
        </p:nvSpPr>
        <p:spPr>
          <a:prstGeom prst="rect">
            <a:avLst/>
          </a:prstGeom>
        </p:spPr>
        <p:txBody>
          <a:bodyPr numCol="1" spcCol="38100">
            <a:normAutofit fontScale="100000" lnSpcReduction="0"/>
          </a:bodyPr>
          <a:lstStyle/>
          <a:p>
            <a:pPr marL="224027" indent="-224027" defTabSz="490727">
              <a:spcBef>
                <a:spcPts val="2000"/>
              </a:spcBef>
              <a:defRPr sz="2184"/>
            </a:pPr>
            <a:r>
              <a:t>When using UDP, </a:t>
            </a:r>
            <a:r>
              <a:rPr b="1"/>
              <a:t>you do not work with the abstraction of an IO stream</a:t>
            </a:r>
            <a:r>
              <a:t>.</a:t>
            </a:r>
          </a:p>
          <a:p>
            <a:pPr marL="224027" indent="-224027" defTabSz="490727">
              <a:spcBef>
                <a:spcPts val="2000"/>
              </a:spcBef>
              <a:defRPr sz="2184"/>
            </a:pPr>
            <a:r>
              <a:t>Rather, </a:t>
            </a:r>
            <a:r>
              <a:rPr b="1"/>
              <a:t>you work with the abstraction of individual datagrams</a:t>
            </a:r>
            <a:r>
              <a:t>, which you can send and receive. Every datagram is independent from the others.</a:t>
            </a:r>
          </a:p>
          <a:p>
            <a:pPr marL="224027" indent="-224027" defTabSz="490727">
              <a:spcBef>
                <a:spcPts val="2000"/>
              </a:spcBef>
              <a:defRPr sz="2184"/>
            </a:pPr>
            <a:r>
              <a:t>You </a:t>
            </a:r>
            <a:r>
              <a:rPr b="1"/>
              <a:t>do not have any guarantee</a:t>
            </a:r>
            <a:r>
              <a:t>: datagrams can get lost, datagrams can arrive out-of-order, datagrams can be duplicated.</a:t>
            </a:r>
          </a:p>
          <a:p>
            <a:pPr marL="224027" indent="-224027" defTabSz="490727">
              <a:spcBef>
                <a:spcPts val="2000"/>
              </a:spcBef>
              <a:defRPr sz="2184"/>
            </a:pPr>
            <a:r>
              <a:t>What do you put “</a:t>
            </a:r>
            <a:r>
              <a:rPr b="1"/>
              <a:t>inside</a:t>
            </a:r>
            <a:r>
              <a:t>” the datagram (i.e. what is the payload)?</a:t>
            </a:r>
          </a:p>
          <a:p>
            <a:pPr lvl="1" marL="597407" indent="-224027" defTabSz="490727">
              <a:spcBef>
                <a:spcPts val="2000"/>
              </a:spcBef>
              <a:defRPr sz="2184"/>
            </a:pPr>
            <a:r>
              <a:t>A notification.</a:t>
            </a:r>
          </a:p>
          <a:p>
            <a:pPr lvl="1" marL="597407" indent="-224027" defTabSz="490727">
              <a:spcBef>
                <a:spcPts val="2000"/>
              </a:spcBef>
              <a:defRPr sz="2184"/>
            </a:pPr>
            <a:r>
              <a:t>A request, a query, a command. A reply, a response, a result.</a:t>
            </a:r>
          </a:p>
          <a:p>
            <a:pPr lvl="1" marL="597407" indent="-224027" defTabSz="490727">
              <a:spcBef>
                <a:spcPts val="2000"/>
              </a:spcBef>
              <a:defRPr sz="2184"/>
            </a:pPr>
            <a:r>
              <a:t>A portion of a data stream (managed by the application).</a:t>
            </a:r>
          </a:p>
          <a:p>
            <a:pPr marL="224027" indent="-224027" defTabSz="490727">
              <a:spcBef>
                <a:spcPts val="2000"/>
              </a:spcBef>
              <a:defRPr sz="2184"/>
            </a:pPr>
            <a:r>
              <a:t>What do you put “</a:t>
            </a:r>
            <a:r>
              <a:rPr b="1"/>
              <a:t>outside</a:t>
            </a:r>
            <a:r>
              <a:t>” of the datagram (i.e. what is the header)?</a:t>
            </a:r>
          </a:p>
          <a:p>
            <a:pPr lvl="1" marL="597407" indent="-224027" defTabSz="490727">
              <a:spcBef>
                <a:spcPts val="2000"/>
              </a:spcBef>
              <a:defRPr sz="2184"/>
            </a:pPr>
            <a:r>
              <a:t>A destination address (IP address in the IP packet header + UDP port)</a:t>
            </a:r>
          </a:p>
          <a:p>
            <a:pPr lvl="1" marL="597407" indent="-224027" defTabSz="490727">
              <a:spcBef>
                <a:spcPts val="2000"/>
              </a:spcBef>
              <a:defRPr sz="2184"/>
            </a:pPr>
            <a:r>
              <a:t>A source address (IP + port)</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With patterns, it is possible to implement…"/>
          <p:cNvSpPr txBox="1"/>
          <p:nvPr/>
        </p:nvSpPr>
        <p:spPr>
          <a:xfrm>
            <a:off x="635000" y="603249"/>
            <a:ext cx="9272651" cy="12309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3700">
                <a:latin typeface="+mn-lt"/>
                <a:ea typeface="+mn-ea"/>
                <a:cs typeface="+mn-cs"/>
                <a:sym typeface="Helvetica Neue"/>
              </a:defRPr>
            </a:pPr>
            <a:r>
              <a:t>With </a:t>
            </a:r>
            <a:r>
              <a:rPr u="sng"/>
              <a:t>patterns</a:t>
            </a:r>
            <a:r>
              <a:rPr i="1"/>
              <a:t>,</a:t>
            </a:r>
            <a:r>
              <a:t> it is possible to implement</a:t>
            </a:r>
          </a:p>
          <a:p>
            <a:pPr algn="l">
              <a:defRPr b="1" sz="3700">
                <a:latin typeface="+mn-lt"/>
                <a:ea typeface="+mn-ea"/>
                <a:cs typeface="+mn-cs"/>
                <a:sym typeface="Helvetica Neue"/>
              </a:defRPr>
            </a:pPr>
            <a:r>
              <a:t>class-like data structures</a:t>
            </a:r>
          </a:p>
        </p:txBody>
      </p:sp>
      <p:sp>
        <p:nvSpPr>
          <p:cNvPr id="517" name="function Person(fn, ln) {…"/>
          <p:cNvSpPr txBox="1"/>
          <p:nvPr/>
        </p:nvSpPr>
        <p:spPr>
          <a:xfrm>
            <a:off x="167037" y="2365499"/>
            <a:ext cx="8161295" cy="6865070"/>
          </a:xfrm>
          <a:prstGeom prst="rect">
            <a:avLst/>
          </a:prstGeom>
          <a:solidFill>
            <a:schemeClr val="accent3">
              <a:satOff val="18648"/>
              <a:lumOff val="5971"/>
            </a:schemeClr>
          </a:solidFill>
          <a:ln w="12700">
            <a:solidFill>
              <a:schemeClr val="accent5">
                <a:hueOff val="-176146"/>
                <a:satOff val="3665"/>
                <a:lumOff val="-13986"/>
              </a:schemeClr>
            </a:solidFill>
            <a:miter lim="400000"/>
          </a:ln>
          <a:extLst>
            <a:ext uri="{C572A759-6A51-4108-AA02-DFA0A04FC94B}">
              <ma14:wrappingTextBoxFlag xmlns:ma14="http://schemas.microsoft.com/office/mac/drawingml/2011/main" val="1"/>
            </a:ext>
          </a:extLst>
        </p:spPr>
        <p:txBody>
          <a:bodyPr lIns="215900" tIns="215900" rIns="215900" bIns="215900" anchor="ctr">
            <a:spAutoFit/>
          </a:bodyPr>
          <a:lstStyle/>
          <a:p>
            <a:pPr algn="l">
              <a:defRPr sz="2600">
                <a:latin typeface="Consolas"/>
                <a:ea typeface="Consolas"/>
                <a:cs typeface="Consolas"/>
                <a:sym typeface="Consolas"/>
              </a:defRPr>
            </a:pPr>
            <a:r>
              <a:t>function Person(fn, ln) {</a:t>
            </a:r>
          </a:p>
          <a:p>
            <a:pPr algn="l">
              <a:defRPr sz="2600">
                <a:latin typeface="Consolas"/>
                <a:ea typeface="Consolas"/>
                <a:cs typeface="Consolas"/>
                <a:sym typeface="Consolas"/>
              </a:defRPr>
            </a:pPr>
            <a:r>
              <a:t>  var privateVar;</a:t>
            </a:r>
          </a:p>
          <a:p>
            <a:pPr algn="l">
              <a:defRPr sz="2600">
                <a:latin typeface="Consolas"/>
                <a:ea typeface="Consolas"/>
                <a:cs typeface="Consolas"/>
                <a:sym typeface="Consolas"/>
              </a:defRPr>
            </a:pPr>
            <a:r>
              <a:t>  this.firstName = fn;</a:t>
            </a:r>
          </a:p>
          <a:p>
            <a:pPr algn="l">
              <a:defRPr sz="2600">
                <a:latin typeface="Consolas"/>
                <a:ea typeface="Consolas"/>
                <a:cs typeface="Consolas"/>
                <a:sym typeface="Consolas"/>
              </a:defRPr>
            </a:pPr>
            <a:r>
              <a:t>  this.lastName = ln;</a:t>
            </a:r>
          </a:p>
          <a:p>
            <a:pPr algn="l">
              <a:defRPr sz="2600">
                <a:latin typeface="Consolas"/>
                <a:ea typeface="Consolas"/>
                <a:cs typeface="Consolas"/>
                <a:sym typeface="Consolas"/>
              </a:defRPr>
            </a:pPr>
            <a:r>
              <a:t>  this.badGreet = function() {</a:t>
            </a:r>
          </a:p>
          <a:p>
            <a:pPr algn="l">
              <a:defRPr sz="2600">
                <a:latin typeface="Consolas"/>
                <a:ea typeface="Consolas"/>
                <a:cs typeface="Consolas"/>
                <a:sym typeface="Consolas"/>
              </a:defRPr>
            </a:pPr>
            <a:r>
              <a:t>    console.log("Hi " + this.firstName);</a:t>
            </a:r>
          </a:p>
          <a:p>
            <a:pPr algn="l">
              <a:defRPr sz="2600">
                <a:latin typeface="Consolas"/>
                <a:ea typeface="Consolas"/>
                <a:cs typeface="Consolas"/>
                <a:sym typeface="Consolas"/>
              </a:defRPr>
            </a:pPr>
            <a:r>
              <a:t>  };</a:t>
            </a:r>
          </a:p>
          <a:p>
            <a:pPr algn="l">
              <a:defRPr sz="2600">
                <a:latin typeface="Consolas"/>
                <a:ea typeface="Consolas"/>
                <a:cs typeface="Consolas"/>
                <a:sym typeface="Consolas"/>
              </a:defRPr>
            </a:pPr>
            <a:r>
              <a:t>};</a:t>
            </a:r>
          </a:p>
          <a:p>
            <a:pPr algn="l">
              <a:defRPr sz="2600">
                <a:latin typeface="Consolas"/>
                <a:ea typeface="Consolas"/>
                <a:cs typeface="Consolas"/>
                <a:sym typeface="Consolas"/>
              </a:defRPr>
            </a:pPr>
          </a:p>
          <a:p>
            <a:pPr algn="l">
              <a:defRPr sz="2600">
                <a:latin typeface="Consolas"/>
                <a:ea typeface="Consolas"/>
                <a:cs typeface="Consolas"/>
                <a:sym typeface="Consolas"/>
              </a:defRPr>
            </a:pPr>
            <a:r>
              <a:t>Person.prototype.greet = function() {</a:t>
            </a:r>
          </a:p>
          <a:p>
            <a:pPr algn="l">
              <a:defRPr sz="2600">
                <a:latin typeface="Consolas"/>
                <a:ea typeface="Consolas"/>
                <a:cs typeface="Consolas"/>
                <a:sym typeface="Consolas"/>
              </a:defRPr>
            </a:pPr>
            <a:r>
              <a:t>  console.log("Hey " + this.firstName);</a:t>
            </a:r>
          </a:p>
          <a:p>
            <a:pPr algn="l">
              <a:defRPr sz="2600">
                <a:latin typeface="Consolas"/>
                <a:ea typeface="Consolas"/>
                <a:cs typeface="Consolas"/>
                <a:sym typeface="Consolas"/>
              </a:defRPr>
            </a:pPr>
            <a:r>
              <a:t>};</a:t>
            </a:r>
          </a:p>
          <a:p>
            <a:pPr algn="l">
              <a:defRPr sz="2600">
                <a:latin typeface="Consolas"/>
                <a:ea typeface="Consolas"/>
                <a:cs typeface="Consolas"/>
                <a:sym typeface="Consolas"/>
              </a:defRPr>
            </a:pPr>
          </a:p>
          <a:p>
            <a:pPr algn="l">
              <a:defRPr sz="2600">
                <a:latin typeface="Consolas"/>
                <a:ea typeface="Consolas"/>
                <a:cs typeface="Consolas"/>
                <a:sym typeface="Consolas"/>
              </a:defRPr>
            </a:pPr>
            <a:r>
              <a:t>var p1 = new Person("olivier", "liechti");</a:t>
            </a:r>
          </a:p>
          <a:p>
            <a:pPr algn="l">
              <a:defRPr sz="2600">
                <a:latin typeface="Consolas"/>
                <a:ea typeface="Consolas"/>
                <a:cs typeface="Consolas"/>
                <a:sym typeface="Consolas"/>
              </a:defRPr>
            </a:pPr>
          </a:p>
          <a:p>
            <a:pPr algn="l">
              <a:defRPr sz="2600">
                <a:latin typeface="Consolas"/>
                <a:ea typeface="Consolas"/>
                <a:cs typeface="Consolas"/>
                <a:sym typeface="Consolas"/>
              </a:defRPr>
            </a:pPr>
            <a:r>
              <a:t>p1.badGreet();</a:t>
            </a:r>
          </a:p>
          <a:p>
            <a:pPr algn="l">
              <a:defRPr sz="2600">
                <a:latin typeface="Consolas"/>
                <a:ea typeface="Consolas"/>
                <a:cs typeface="Consolas"/>
                <a:sym typeface="Consolas"/>
              </a:defRPr>
            </a:pPr>
            <a:r>
              <a:t>p1.greet();</a:t>
            </a:r>
          </a:p>
        </p:txBody>
      </p:sp>
      <p:sp>
        <p:nvSpPr>
          <p:cNvPr id="518" name="badGreet is a property that will be replicated for every object created with the Person constructor:…"/>
          <p:cNvSpPr txBox="1"/>
          <p:nvPr/>
        </p:nvSpPr>
        <p:spPr>
          <a:xfrm>
            <a:off x="8412465" y="2124781"/>
            <a:ext cx="4141461" cy="73465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35926" indent="-235926" algn="l">
              <a:spcBef>
                <a:spcPts val="1000"/>
              </a:spcBef>
              <a:buSzPct val="50000"/>
              <a:buChar char="•"/>
              <a:defRPr b="1" sz="2300">
                <a:latin typeface="Consolas"/>
                <a:ea typeface="Consolas"/>
                <a:cs typeface="Consolas"/>
                <a:sym typeface="Consolas"/>
              </a:defRPr>
            </a:pPr>
            <a:r>
              <a:t>badGreet</a:t>
            </a:r>
            <a:r>
              <a:rPr b="0">
                <a:latin typeface="+mj-lt"/>
                <a:ea typeface="+mj-ea"/>
                <a:cs typeface="+mj-cs"/>
                <a:sym typeface="Helvetica Neue Light"/>
              </a:rPr>
              <a:t> is a property that will be replicated for every object created with the Person constructor:</a:t>
            </a:r>
            <a:endParaRPr b="0">
              <a:latin typeface="+mj-lt"/>
              <a:ea typeface="+mj-ea"/>
              <a:cs typeface="+mj-cs"/>
              <a:sym typeface="Helvetica Neue Light"/>
            </a:endParaRPr>
          </a:p>
          <a:p>
            <a:pPr lvl="1" marL="680426" indent="-235926" algn="l">
              <a:spcBef>
                <a:spcPts val="1000"/>
              </a:spcBef>
              <a:buSzPct val="50000"/>
              <a:buChar char="•"/>
              <a:defRPr b="1" sz="2300">
                <a:latin typeface="Consolas"/>
                <a:ea typeface="Consolas"/>
                <a:cs typeface="Consolas"/>
                <a:sym typeface="Consolas"/>
              </a:defRPr>
            </a:pPr>
            <a:r>
              <a:rPr b="0">
                <a:latin typeface="+mj-lt"/>
                <a:ea typeface="+mj-ea"/>
                <a:cs typeface="+mj-cs"/>
                <a:sym typeface="Helvetica Neue Light"/>
              </a:rPr>
              <a:t>poor memory management</a:t>
            </a:r>
            <a:endParaRPr b="0">
              <a:latin typeface="+mj-lt"/>
              <a:ea typeface="+mj-ea"/>
              <a:cs typeface="+mj-cs"/>
              <a:sym typeface="Helvetica Neue Light"/>
            </a:endParaRPr>
          </a:p>
          <a:p>
            <a:pPr lvl="1" marL="680426" indent="-235926" algn="l">
              <a:spcBef>
                <a:spcPts val="1000"/>
              </a:spcBef>
              <a:buSzPct val="50000"/>
              <a:buChar char="•"/>
              <a:defRPr b="1" sz="2300">
                <a:latin typeface="Consolas"/>
                <a:ea typeface="Consolas"/>
                <a:cs typeface="Consolas"/>
                <a:sym typeface="Consolas"/>
              </a:defRPr>
            </a:pPr>
            <a:r>
              <a:rPr b="0">
                <a:latin typeface="+mj-lt"/>
                <a:ea typeface="+mj-ea"/>
                <a:cs typeface="+mj-cs"/>
                <a:sym typeface="Helvetica Neue Light"/>
              </a:rPr>
              <a:t>not possible to alter behavior of all instances at once</a:t>
            </a:r>
          </a:p>
          <a:p>
            <a:pPr marL="235926" indent="-235926" algn="l">
              <a:spcBef>
                <a:spcPts val="1000"/>
              </a:spcBef>
              <a:buSzPct val="50000"/>
              <a:buChar char="•"/>
              <a:defRPr b="1" sz="2300">
                <a:latin typeface="Consolas"/>
                <a:ea typeface="Consolas"/>
                <a:cs typeface="Consolas"/>
                <a:sym typeface="Consolas"/>
              </a:defRPr>
            </a:pPr>
            <a:r>
              <a:t>greet</a:t>
            </a:r>
            <a:r>
              <a:rPr b="0">
                <a:latin typeface="+mj-lt"/>
                <a:ea typeface="+mj-ea"/>
                <a:cs typeface="+mj-cs"/>
                <a:sym typeface="Helvetica Neue Light"/>
              </a:rPr>
              <a:t> is a property that will be shared by all instances (because it will be looked up along the object inheritance chain).</a:t>
            </a:r>
            <a:endParaRPr b="0">
              <a:latin typeface="+mj-lt"/>
              <a:ea typeface="+mj-ea"/>
              <a:cs typeface="+mj-cs"/>
              <a:sym typeface="Helvetica Neue Light"/>
            </a:endParaRPr>
          </a:p>
          <a:p>
            <a:pPr marL="235926" indent="-235926" algn="l">
              <a:spcBef>
                <a:spcPts val="1000"/>
              </a:spcBef>
              <a:buSzPct val="50000"/>
              <a:buChar char="•"/>
              <a:defRPr b="1" sz="2300">
                <a:latin typeface="Consolas"/>
                <a:ea typeface="Consolas"/>
                <a:cs typeface="Consolas"/>
                <a:sym typeface="Consolas"/>
              </a:defRPr>
            </a:pPr>
            <a:r>
              <a:t>privateVar</a:t>
            </a:r>
            <a:r>
              <a:rPr b="0">
                <a:latin typeface="+mj-lt"/>
                <a:ea typeface="+mj-ea"/>
                <a:cs typeface="+mj-cs"/>
                <a:sym typeface="Helvetica Neue Light"/>
              </a:rPr>
              <a:t> is not accessible outside of the constructor.</a:t>
            </a:r>
            <a:endParaRPr b="0">
              <a:latin typeface="+mj-lt"/>
              <a:ea typeface="+mj-ea"/>
              <a:cs typeface="+mj-cs"/>
              <a:sym typeface="Helvetica Neue Light"/>
            </a:endParaRPr>
          </a:p>
          <a:p>
            <a:pPr marL="235926" indent="-235926" algn="l">
              <a:spcBef>
                <a:spcPts val="1000"/>
              </a:spcBef>
              <a:buSzPct val="50000"/>
              <a:buChar char="•"/>
              <a:defRPr b="1" sz="2300">
                <a:latin typeface="Consolas"/>
                <a:ea typeface="Consolas"/>
                <a:cs typeface="Consolas"/>
                <a:sym typeface="Consolas"/>
              </a:defRPr>
            </a:pPr>
            <a:r>
              <a:t>fistName</a:t>
            </a:r>
            <a:r>
              <a:rPr b="0">
                <a:latin typeface="+mj-lt"/>
                <a:ea typeface="+mj-ea"/>
                <a:cs typeface="+mj-cs"/>
                <a:sym typeface="Helvetica Neue Light"/>
              </a:rPr>
              <a:t> is publicly accessible (no encapsulation).</a:t>
            </a:r>
          </a:p>
        </p:txBody>
      </p:sp>
      <p:sp>
        <p:nvSpPr>
          <p:cNvPr id="519" name="http://codepen.io/wasadigi/full/FeiAd/"/>
          <p:cNvSpPr txBox="1"/>
          <p:nvPr/>
        </p:nvSpPr>
        <p:spPr>
          <a:xfrm>
            <a:off x="297540" y="9231219"/>
            <a:ext cx="4220719"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u="sng">
                <a:hlinkClick r:id="rId2" invalidUrl="" action="" tgtFrame="" tooltip="" history="1" highlightClick="0" endSnd="0"/>
              </a:defRPr>
            </a:lvl1pPr>
          </a:lstStyle>
          <a:p>
            <a:pPr>
              <a:defRPr u="none"/>
            </a:pPr>
            <a:r>
              <a:rPr u="sng">
                <a:hlinkClick r:id="rId2" invalidUrl="" action="" tgtFrame="" tooltip="" history="1" highlightClick="0" endSnd="0"/>
              </a:rPr>
              <a:t>http://codepen.io/wasadigi/full/FeiAd/</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Node.js 101"/>
          <p:cNvSpPr txBox="1"/>
          <p:nvPr/>
        </p:nvSpPr>
        <p:spPr>
          <a:xfrm>
            <a:off x="472723" y="7800804"/>
            <a:ext cx="5707533" cy="13533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8400"/>
            </a:lvl1pPr>
          </a:lstStyle>
          <a:p>
            <a:pPr/>
            <a:r>
              <a:t>Node.js 101</a:t>
            </a:r>
          </a:p>
        </p:txBody>
      </p:sp>
      <p:pic>
        <p:nvPicPr>
          <p:cNvPr id="522" name="Image" descr="Image"/>
          <p:cNvPicPr>
            <a:picLocks noChangeAspect="1"/>
          </p:cNvPicPr>
          <p:nvPr/>
        </p:nvPicPr>
        <p:blipFill>
          <a:blip r:embed="rId2">
            <a:extLst/>
          </a:blip>
          <a:stretch>
            <a:fillRect/>
          </a:stretch>
        </p:blipFill>
        <p:spPr>
          <a:xfrm>
            <a:off x="525044" y="3058238"/>
            <a:ext cx="7505701" cy="201930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Let’s look at a first example (NOT good)"/>
          <p:cNvSpPr/>
          <p:nvPr/>
        </p:nvSpPr>
        <p:spPr>
          <a:xfrm>
            <a:off x="2509860" y="159427"/>
            <a:ext cx="9900048" cy="1587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4" y="0"/>
                </a:moveTo>
                <a:cubicBezTo>
                  <a:pt x="777" y="0"/>
                  <a:pt x="715" y="387"/>
                  <a:pt x="715" y="864"/>
                </a:cubicBezTo>
                <a:lnTo>
                  <a:pt x="715" y="2506"/>
                </a:lnTo>
                <a:lnTo>
                  <a:pt x="0" y="4234"/>
                </a:lnTo>
                <a:lnTo>
                  <a:pt x="715" y="5962"/>
                </a:lnTo>
                <a:lnTo>
                  <a:pt x="715" y="20736"/>
                </a:lnTo>
                <a:cubicBezTo>
                  <a:pt x="715" y="21213"/>
                  <a:pt x="777" y="21600"/>
                  <a:pt x="854" y="21600"/>
                </a:cubicBezTo>
                <a:lnTo>
                  <a:pt x="21461" y="21600"/>
                </a:lnTo>
                <a:cubicBezTo>
                  <a:pt x="21538" y="21600"/>
                  <a:pt x="21600" y="21213"/>
                  <a:pt x="21600" y="20736"/>
                </a:cubicBezTo>
                <a:lnTo>
                  <a:pt x="21600" y="864"/>
                </a:lnTo>
                <a:cubicBezTo>
                  <a:pt x="21600" y="387"/>
                  <a:pt x="21538" y="0"/>
                  <a:pt x="21461" y="0"/>
                </a:cubicBezTo>
                <a:lnTo>
                  <a:pt x="854" y="0"/>
                </a:lnTo>
                <a:close/>
              </a:path>
            </a:pathLst>
          </a:custGeom>
          <a:solidFill>
            <a:schemeClr val="accent3">
              <a:satOff val="18648"/>
              <a:lumOff val="5971"/>
            </a:schemeClr>
          </a:solidFill>
          <a:ln w="25400">
            <a:solidFill>
              <a:srgbClr val="000000"/>
            </a:solidFill>
            <a:miter lim="400000"/>
          </a:ln>
          <a:extLst>
            <a:ext uri="{C572A759-6A51-4108-AA02-DFA0A04FC94B}">
              <ma14:wrappingTextBoxFlag xmlns:ma14="http://schemas.microsoft.com/office/mac/drawingml/2011/main" val="1"/>
            </a:ext>
          </a:extLst>
        </p:spPr>
        <p:txBody>
          <a:bodyPr lIns="190500" tIns="190500" rIns="190500" bIns="190500" anchor="ctr"/>
          <a:lstStyle/>
          <a:p>
            <a:pPr>
              <a:defRPr sz="3600"/>
            </a:pPr>
            <a:r>
              <a:t>Let’s look at a </a:t>
            </a:r>
            <a:r>
              <a:rPr b="1">
                <a:latin typeface="+mn-lt"/>
                <a:ea typeface="+mn-ea"/>
                <a:cs typeface="+mn-cs"/>
                <a:sym typeface="Helvetica Neue"/>
              </a:rPr>
              <a:t>first example </a:t>
            </a:r>
            <a:r>
              <a:t>(</a:t>
            </a:r>
            <a:r>
              <a:rPr b="1">
                <a:latin typeface="+mn-lt"/>
                <a:ea typeface="+mn-ea"/>
                <a:cs typeface="+mn-cs"/>
                <a:sym typeface="Helvetica Neue"/>
              </a:rPr>
              <a:t>NOT</a:t>
            </a:r>
            <a:r>
              <a:t> good)</a:t>
            </a:r>
          </a:p>
        </p:txBody>
      </p:sp>
      <p:grpSp>
        <p:nvGrpSpPr>
          <p:cNvPr id="527" name="Group"/>
          <p:cNvGrpSpPr/>
          <p:nvPr/>
        </p:nvGrpSpPr>
        <p:grpSpPr>
          <a:xfrm>
            <a:off x="662545" y="211459"/>
            <a:ext cx="1966437" cy="1483436"/>
            <a:chOff x="0" y="0"/>
            <a:chExt cx="1966435" cy="1483435"/>
          </a:xfrm>
        </p:grpSpPr>
        <p:pic>
          <p:nvPicPr>
            <p:cNvPr id="525" name="Image" descr="Image"/>
            <p:cNvPicPr>
              <a:picLocks noChangeAspect="1"/>
            </p:cNvPicPr>
            <p:nvPr/>
          </p:nvPicPr>
          <p:blipFill>
            <a:blip r:embed="rId2">
              <a:extLst/>
            </a:blip>
            <a:stretch>
              <a:fillRect/>
            </a:stretch>
          </p:blipFill>
          <p:spPr>
            <a:xfrm flipH="1">
              <a:off x="56615" y="229320"/>
              <a:ext cx="1909821" cy="1254116"/>
            </a:xfrm>
            <a:prstGeom prst="rect">
              <a:avLst/>
            </a:prstGeom>
            <a:ln w="12700" cap="flat">
              <a:noFill/>
              <a:miter lim="400000"/>
            </a:ln>
            <a:effectLst/>
          </p:spPr>
        </p:pic>
        <p:pic>
          <p:nvPicPr>
            <p:cNvPr id="526" name="Image" descr="Image"/>
            <p:cNvPicPr>
              <a:picLocks noChangeAspect="1"/>
            </p:cNvPicPr>
            <p:nvPr/>
          </p:nvPicPr>
          <p:blipFill>
            <a:blip r:embed="rId3">
              <a:extLst/>
            </a:blip>
            <a:stretch>
              <a:fillRect/>
            </a:stretch>
          </p:blipFill>
          <p:spPr>
            <a:xfrm>
              <a:off x="0" y="0"/>
              <a:ext cx="746815" cy="816018"/>
            </a:xfrm>
            <a:prstGeom prst="rect">
              <a:avLst/>
            </a:prstGeom>
            <a:ln w="12700" cap="flat">
              <a:noFill/>
              <a:miter lim="400000"/>
            </a:ln>
            <a:effectLst/>
          </p:spPr>
        </p:pic>
      </p:grpSp>
      <p:sp>
        <p:nvSpPr>
          <p:cNvPr id="528" name="/*global require */…"/>
          <p:cNvSpPr txBox="1"/>
          <p:nvPr/>
        </p:nvSpPr>
        <p:spPr>
          <a:xfrm>
            <a:off x="229686" y="2326599"/>
            <a:ext cx="8948721" cy="5212545"/>
          </a:xfrm>
          <a:prstGeom prst="rect">
            <a:avLst/>
          </a:prstGeom>
          <a:solidFill>
            <a:schemeClr val="accent3">
              <a:satOff val="18648"/>
              <a:lumOff val="5971"/>
            </a:schemeClr>
          </a:solidFill>
          <a:ln w="12700">
            <a:solidFill>
              <a:schemeClr val="accent5">
                <a:hueOff val="-176146"/>
                <a:satOff val="3665"/>
                <a:lumOff val="-13986"/>
              </a:schemeClr>
            </a:solidFill>
            <a:miter lim="400000"/>
          </a:ln>
          <a:extLst>
            <a:ext uri="{C572A759-6A51-4108-AA02-DFA0A04FC94B}">
              <ma14:wrappingTextBoxFlag xmlns:ma14="http://schemas.microsoft.com/office/mac/drawingml/2011/main" val="1"/>
            </a:ext>
          </a:extLst>
        </p:spPr>
        <p:txBody>
          <a:bodyPr lIns="215900" tIns="215900" rIns="215900" bIns="215900" anchor="ctr">
            <a:spAutoFit/>
          </a:bodyPr>
          <a:lstStyle/>
          <a:p>
            <a:pPr algn="l">
              <a:defRPr sz="1500">
                <a:latin typeface="Consolas"/>
                <a:ea typeface="Consolas"/>
                <a:cs typeface="Consolas"/>
                <a:sym typeface="Consolas"/>
              </a:defRPr>
            </a:pPr>
            <a:r>
              <a:t>/*global require */</a:t>
            </a:r>
          </a:p>
          <a:p>
            <a:pPr algn="l">
              <a:defRPr sz="1500">
                <a:latin typeface="Consolas"/>
                <a:ea typeface="Consolas"/>
                <a:cs typeface="Consolas"/>
                <a:sym typeface="Consolas"/>
              </a:defRPr>
            </a:pPr>
          </a:p>
          <a:p>
            <a:pPr algn="l">
              <a:defRPr b="1" sz="1500">
                <a:latin typeface="Consolas"/>
                <a:ea typeface="Consolas"/>
                <a:cs typeface="Consolas"/>
                <a:sym typeface="Consolas"/>
              </a:defRPr>
            </a:pPr>
            <a:r>
              <a:t>var fs = require("fs");</a:t>
            </a:r>
          </a:p>
          <a:p>
            <a:pPr algn="l">
              <a:defRPr sz="1500">
                <a:latin typeface="Consolas"/>
                <a:ea typeface="Consolas"/>
                <a:cs typeface="Consolas"/>
                <a:sym typeface="Consolas"/>
              </a:defRPr>
            </a:pPr>
          </a:p>
          <a:p>
            <a:pPr algn="l">
              <a:defRPr sz="1500">
                <a:latin typeface="Consolas"/>
                <a:ea typeface="Consolas"/>
                <a:cs typeface="Consolas"/>
                <a:sym typeface="Consolas"/>
              </a:defRPr>
            </a:pPr>
            <a:r>
              <a:t>/**</a:t>
            </a:r>
          </a:p>
          <a:p>
            <a:pPr algn="l">
              <a:defRPr sz="1500">
                <a:latin typeface="Consolas"/>
                <a:ea typeface="Consolas"/>
                <a:cs typeface="Consolas"/>
                <a:sym typeface="Consolas"/>
              </a:defRPr>
            </a:pPr>
            <a:r>
              <a:t> * Simple function to test the </a:t>
            </a:r>
            <a:r>
              <a:rPr b="1"/>
              <a:t>synchronous readFileSync</a:t>
            </a:r>
            <a:r>
              <a:t> function provided by </a:t>
            </a:r>
          </a:p>
          <a:p>
            <a:pPr algn="l">
              <a:defRPr sz="1500">
                <a:latin typeface="Consolas"/>
                <a:ea typeface="Consolas"/>
                <a:cs typeface="Consolas"/>
                <a:sym typeface="Consolas"/>
              </a:defRPr>
            </a:pPr>
            <a:r>
              <a:t> * Node.js</a:t>
            </a:r>
          </a:p>
          <a:p>
            <a:pPr algn="l">
              <a:defRPr sz="1500">
                <a:latin typeface="Consolas"/>
                <a:ea typeface="Consolas"/>
                <a:cs typeface="Consolas"/>
                <a:sym typeface="Consolas"/>
              </a:defRPr>
            </a:pPr>
            <a:r>
              <a:t> * @param {string} filename - the name of the file we want to read in the test</a:t>
            </a:r>
          </a:p>
          <a:p>
            <a:pPr algn="l">
              <a:defRPr sz="1500">
                <a:latin typeface="Consolas"/>
                <a:ea typeface="Consolas"/>
                <a:cs typeface="Consolas"/>
                <a:sym typeface="Consolas"/>
              </a:defRPr>
            </a:pPr>
            <a:r>
              <a:t> */</a:t>
            </a:r>
          </a:p>
          <a:p>
            <a:pPr algn="l">
              <a:defRPr sz="1500">
                <a:latin typeface="Consolas"/>
                <a:ea typeface="Consolas"/>
                <a:cs typeface="Consolas"/>
                <a:sym typeface="Consolas"/>
              </a:defRPr>
            </a:pPr>
            <a:r>
              <a:t>function testSyncRead(filename) {</a:t>
            </a:r>
          </a:p>
          <a:p>
            <a:pPr algn="l">
              <a:defRPr sz="1500">
                <a:latin typeface="Consolas"/>
                <a:ea typeface="Consolas"/>
                <a:cs typeface="Consolas"/>
                <a:sym typeface="Consolas"/>
              </a:defRPr>
            </a:pPr>
            <a:r>
              <a:t>  console.log("I am about to read a file: " + filename);</a:t>
            </a:r>
          </a:p>
          <a:p>
            <a:pPr algn="l">
              <a:defRPr b="1" sz="1500">
                <a:latin typeface="Consolas"/>
                <a:ea typeface="Consolas"/>
                <a:cs typeface="Consolas"/>
                <a:sym typeface="Consolas"/>
              </a:defRPr>
            </a:pPr>
            <a:r>
              <a:t>  var data = fs.readFileSync(filename);</a:t>
            </a:r>
          </a:p>
          <a:p>
            <a:pPr algn="l">
              <a:defRPr sz="1500">
                <a:latin typeface="Consolas"/>
                <a:ea typeface="Consolas"/>
                <a:cs typeface="Consolas"/>
                <a:sym typeface="Consolas"/>
              </a:defRPr>
            </a:pPr>
            <a:r>
              <a:t>  console.log("I have read " + data.length + " bytes (synchronously).");</a:t>
            </a:r>
          </a:p>
          <a:p>
            <a:pPr algn="l">
              <a:defRPr sz="1500">
                <a:latin typeface="Consolas"/>
                <a:ea typeface="Consolas"/>
                <a:cs typeface="Consolas"/>
                <a:sym typeface="Consolas"/>
              </a:defRPr>
            </a:pPr>
            <a:r>
              <a:t>  console.log("I am done.");</a:t>
            </a:r>
          </a:p>
          <a:p>
            <a:pPr algn="l">
              <a:defRPr sz="1500">
                <a:latin typeface="Consolas"/>
                <a:ea typeface="Consolas"/>
                <a:cs typeface="Consolas"/>
                <a:sym typeface="Consolas"/>
              </a:defRPr>
            </a:pPr>
            <a:r>
              <a:t>}</a:t>
            </a:r>
          </a:p>
          <a:p>
            <a:pPr algn="l">
              <a:defRPr sz="1500">
                <a:latin typeface="Consolas"/>
                <a:ea typeface="Consolas"/>
                <a:cs typeface="Consolas"/>
                <a:sym typeface="Consolas"/>
              </a:defRPr>
            </a:pPr>
          </a:p>
          <a:p>
            <a:pPr algn="l">
              <a:defRPr sz="1500">
                <a:latin typeface="Consolas"/>
                <a:ea typeface="Consolas"/>
                <a:cs typeface="Consolas"/>
                <a:sym typeface="Consolas"/>
              </a:defRPr>
            </a:pPr>
            <a:r>
              <a:t>// We get the file name from the argument passed on the command line</a:t>
            </a:r>
          </a:p>
          <a:p>
            <a:pPr algn="l">
              <a:defRPr b="1" sz="1500">
                <a:latin typeface="Consolas"/>
                <a:ea typeface="Consolas"/>
                <a:cs typeface="Consolas"/>
                <a:sym typeface="Consolas"/>
              </a:defRPr>
            </a:pPr>
            <a:r>
              <a:t>var filename = process.argv[2];</a:t>
            </a:r>
          </a:p>
          <a:p>
            <a:pPr algn="l">
              <a:defRPr sz="1500">
                <a:latin typeface="Consolas"/>
                <a:ea typeface="Consolas"/>
                <a:cs typeface="Consolas"/>
                <a:sym typeface="Consolas"/>
              </a:defRPr>
            </a:pPr>
          </a:p>
          <a:p>
            <a:pPr algn="l">
              <a:defRPr sz="1500">
                <a:latin typeface="Consolas"/>
                <a:ea typeface="Consolas"/>
                <a:cs typeface="Consolas"/>
                <a:sym typeface="Consolas"/>
              </a:defRPr>
            </a:pPr>
            <a:r>
              <a:t>console.log("\nTesting the synchronous call");</a:t>
            </a:r>
          </a:p>
          <a:p>
            <a:pPr algn="l">
              <a:defRPr sz="1500">
                <a:latin typeface="Consolas"/>
                <a:ea typeface="Consolas"/>
                <a:cs typeface="Consolas"/>
                <a:sym typeface="Consolas"/>
              </a:defRPr>
            </a:pPr>
            <a:r>
              <a:t>testSyncRead(filename);</a:t>
            </a:r>
          </a:p>
        </p:txBody>
      </p:sp>
      <p:sp>
        <p:nvSpPr>
          <p:cNvPr id="529" name="This is for the Brackets editor"/>
          <p:cNvSpPr txBox="1"/>
          <p:nvPr/>
        </p:nvSpPr>
        <p:spPr>
          <a:xfrm>
            <a:off x="9364954" y="2455650"/>
            <a:ext cx="3294635"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000">
                <a:latin typeface="+mn-lt"/>
                <a:ea typeface="+mn-ea"/>
                <a:cs typeface="+mn-cs"/>
                <a:sym typeface="Helvetica Neue"/>
              </a:defRPr>
            </a:lvl1pPr>
          </a:lstStyle>
          <a:p>
            <a:pPr/>
            <a:r>
              <a:t>This is for the Brackets editor</a:t>
            </a:r>
          </a:p>
        </p:txBody>
      </p:sp>
      <p:sp>
        <p:nvSpPr>
          <p:cNvPr id="530" name="We use a standard Node module for accessing the file system"/>
          <p:cNvSpPr txBox="1"/>
          <p:nvPr/>
        </p:nvSpPr>
        <p:spPr>
          <a:xfrm>
            <a:off x="9264455" y="2907830"/>
            <a:ext cx="3219904" cy="10340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pPr>
            <a:r>
              <a:t>We use a standard </a:t>
            </a:r>
            <a:r>
              <a:rPr b="1">
                <a:latin typeface="+mn-lt"/>
                <a:ea typeface="+mn-ea"/>
                <a:cs typeface="+mn-cs"/>
                <a:sym typeface="Helvetica Neue"/>
              </a:rPr>
              <a:t>Node module</a:t>
            </a:r>
            <a:r>
              <a:t> for accessing the file system</a:t>
            </a:r>
          </a:p>
        </p:txBody>
      </p:sp>
      <p:sp>
        <p:nvSpPr>
          <p:cNvPr id="531" name="fs.readFileSync is synchronous: it blocks the main thread until the data is available."/>
          <p:cNvSpPr txBox="1"/>
          <p:nvPr/>
        </p:nvSpPr>
        <p:spPr>
          <a:xfrm>
            <a:off x="9312617" y="4556666"/>
            <a:ext cx="3600335" cy="10213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pPr>
            <a:r>
              <a:rPr b="1">
                <a:latin typeface="+mn-lt"/>
                <a:ea typeface="+mn-ea"/>
                <a:cs typeface="+mn-cs"/>
                <a:sym typeface="Helvetica Neue"/>
              </a:rPr>
              <a:t>fs.readFileSync</a:t>
            </a:r>
            <a:r>
              <a:t> is synchronous: it blocks the main thread until the data is available.</a:t>
            </a:r>
          </a:p>
        </p:txBody>
      </p:sp>
      <p:sp>
        <p:nvSpPr>
          <p:cNvPr id="532" name="Line"/>
          <p:cNvSpPr/>
          <p:nvPr/>
        </p:nvSpPr>
        <p:spPr>
          <a:xfrm flipH="1" flipV="1">
            <a:off x="2619675" y="2682703"/>
            <a:ext cx="6692089" cy="1"/>
          </a:xfrm>
          <a:prstGeom prst="line">
            <a:avLst/>
          </a:prstGeom>
          <a:ln w="25400">
            <a:solidFill>
              <a:schemeClr val="accent5"/>
            </a:solidFill>
            <a:miter lim="400000"/>
            <a:tailEnd type="triangle"/>
          </a:ln>
        </p:spPr>
        <p:txBody>
          <a:bodyPr lIns="50800" tIns="50800" rIns="50800" bIns="50800" anchor="ctr"/>
          <a:lstStyle/>
          <a:p>
            <a:pPr>
              <a:defRPr sz="3600"/>
            </a:pPr>
          </a:p>
        </p:txBody>
      </p:sp>
      <p:sp>
        <p:nvSpPr>
          <p:cNvPr id="533" name="Line"/>
          <p:cNvSpPr/>
          <p:nvPr/>
        </p:nvSpPr>
        <p:spPr>
          <a:xfrm flipH="1" flipV="1">
            <a:off x="2993242" y="3120626"/>
            <a:ext cx="6318522" cy="1"/>
          </a:xfrm>
          <a:prstGeom prst="line">
            <a:avLst/>
          </a:prstGeom>
          <a:ln w="25400">
            <a:solidFill>
              <a:schemeClr val="accent5"/>
            </a:solidFill>
            <a:miter lim="400000"/>
            <a:tailEnd type="triangle"/>
          </a:ln>
        </p:spPr>
        <p:txBody>
          <a:bodyPr lIns="50800" tIns="50800" rIns="50800" bIns="50800" anchor="ctr"/>
          <a:lstStyle/>
          <a:p>
            <a:pPr>
              <a:defRPr sz="3600"/>
            </a:pPr>
          </a:p>
        </p:txBody>
      </p:sp>
      <p:sp>
        <p:nvSpPr>
          <p:cNvPr id="534" name="Line"/>
          <p:cNvSpPr/>
          <p:nvPr/>
        </p:nvSpPr>
        <p:spPr>
          <a:xfrm flipH="1" flipV="1">
            <a:off x="4598206" y="5166006"/>
            <a:ext cx="4713558" cy="1"/>
          </a:xfrm>
          <a:prstGeom prst="line">
            <a:avLst/>
          </a:prstGeom>
          <a:ln w="25400">
            <a:solidFill>
              <a:schemeClr val="accent5"/>
            </a:solidFill>
            <a:miter lim="400000"/>
            <a:tailEnd type="triangle"/>
          </a:ln>
        </p:spPr>
        <p:txBody>
          <a:bodyPr lIns="50800" tIns="50800" rIns="50800" bIns="50800" anchor="ctr"/>
          <a:lstStyle/>
          <a:p>
            <a:pPr>
              <a:defRPr sz="3600"/>
            </a:pPr>
          </a:p>
        </p:txBody>
      </p:sp>
      <p:sp>
        <p:nvSpPr>
          <p:cNvPr id="535" name="Line"/>
          <p:cNvSpPr/>
          <p:nvPr/>
        </p:nvSpPr>
        <p:spPr>
          <a:xfrm flipH="1">
            <a:off x="3828409" y="6520462"/>
            <a:ext cx="5597112" cy="1"/>
          </a:xfrm>
          <a:prstGeom prst="line">
            <a:avLst/>
          </a:prstGeom>
          <a:ln w="25400">
            <a:solidFill>
              <a:schemeClr val="accent5"/>
            </a:solidFill>
            <a:miter lim="400000"/>
            <a:tailEnd type="triangle"/>
          </a:ln>
        </p:spPr>
        <p:txBody>
          <a:bodyPr lIns="50800" tIns="50800" rIns="50800" bIns="50800" anchor="ctr"/>
          <a:lstStyle/>
          <a:p>
            <a:pPr>
              <a:defRPr sz="3600"/>
            </a:pPr>
          </a:p>
        </p:txBody>
      </p:sp>
      <p:sp>
        <p:nvSpPr>
          <p:cNvPr id="536" name="process is a global object provided by Node.js"/>
          <p:cNvSpPr txBox="1"/>
          <p:nvPr/>
        </p:nvSpPr>
        <p:spPr>
          <a:xfrm>
            <a:off x="9391455" y="6162196"/>
            <a:ext cx="3219904" cy="7165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pPr>
            <a:r>
              <a:rPr b="1">
                <a:latin typeface="+mn-lt"/>
                <a:ea typeface="+mn-ea"/>
                <a:cs typeface="+mn-cs"/>
                <a:sym typeface="Helvetica Neue"/>
              </a:rPr>
              <a:t>process</a:t>
            </a:r>
            <a:r>
              <a:t> is a global object provided by Node.js</a:t>
            </a:r>
          </a:p>
        </p:txBody>
      </p:sp>
      <p:sp>
        <p:nvSpPr>
          <p:cNvPr id="537" name="$ node sample2.js medium.txt…"/>
          <p:cNvSpPr txBox="1"/>
          <p:nvPr/>
        </p:nvSpPr>
        <p:spPr>
          <a:xfrm>
            <a:off x="229686" y="7712357"/>
            <a:ext cx="8948721" cy="1816101"/>
          </a:xfrm>
          <a:prstGeom prst="rect">
            <a:avLst/>
          </a:prstGeom>
          <a:solidFill>
            <a:schemeClr val="accent2">
              <a:hueOff val="-2473792"/>
              <a:satOff val="-50209"/>
              <a:lumOff val="23543"/>
            </a:schemeClr>
          </a:solidFill>
          <a:ln w="12700">
            <a:solidFill>
              <a:schemeClr val="accent5">
                <a:hueOff val="-176146"/>
                <a:satOff val="3665"/>
                <a:lumOff val="-13986"/>
              </a:schemeClr>
            </a:solidFill>
            <a:miter lim="400000"/>
          </a:ln>
          <a:extLst>
            <a:ext uri="{C572A759-6A51-4108-AA02-DFA0A04FC94B}">
              <ma14:wrappingTextBoxFlag xmlns:ma14="http://schemas.microsoft.com/office/mac/drawingml/2011/main" val="1"/>
            </a:ext>
          </a:extLst>
        </p:spPr>
        <p:txBody>
          <a:bodyPr lIns="215900" tIns="215900" rIns="215900" bIns="215900" anchor="ctr">
            <a:spAutoFit/>
          </a:bodyPr>
          <a:lstStyle/>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 node sample2.js medium.txt </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Testing the synchronous call</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I am about to read a file: medium.txt</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I have read 1024 bytes (synchronously).</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I am done.</a:t>
            </a:r>
          </a:p>
        </p:txBody>
      </p:sp>
      <p:grpSp>
        <p:nvGrpSpPr>
          <p:cNvPr id="540" name="Group"/>
          <p:cNvGrpSpPr/>
          <p:nvPr/>
        </p:nvGrpSpPr>
        <p:grpSpPr>
          <a:xfrm>
            <a:off x="10074574" y="7105165"/>
            <a:ext cx="2076422" cy="1466979"/>
            <a:chOff x="0" y="0"/>
            <a:chExt cx="2076421" cy="1466977"/>
          </a:xfrm>
        </p:grpSpPr>
        <p:pic>
          <p:nvPicPr>
            <p:cNvPr id="538" name="Image" descr="Image"/>
            <p:cNvPicPr>
              <a:picLocks noChangeAspect="1"/>
            </p:cNvPicPr>
            <p:nvPr/>
          </p:nvPicPr>
          <p:blipFill>
            <a:blip r:embed="rId2">
              <a:extLst/>
            </a:blip>
            <a:stretch>
              <a:fillRect/>
            </a:stretch>
          </p:blipFill>
          <p:spPr>
            <a:xfrm flipH="1">
              <a:off x="166600" y="212862"/>
              <a:ext cx="1909822" cy="1254116"/>
            </a:xfrm>
            <a:prstGeom prst="rect">
              <a:avLst/>
            </a:prstGeom>
            <a:ln w="12700" cap="flat">
              <a:noFill/>
              <a:miter lim="400000"/>
            </a:ln>
            <a:effectLst/>
          </p:spPr>
        </p:pic>
        <p:pic>
          <p:nvPicPr>
            <p:cNvPr id="539" name="Image" descr="Image"/>
            <p:cNvPicPr>
              <a:picLocks noChangeAspect="1"/>
            </p:cNvPicPr>
            <p:nvPr/>
          </p:nvPicPr>
          <p:blipFill>
            <a:blip r:embed="rId4">
              <a:extLst/>
            </a:blip>
            <a:stretch>
              <a:fillRect/>
            </a:stretch>
          </p:blipFill>
          <p:spPr>
            <a:xfrm>
              <a:off x="0" y="0"/>
              <a:ext cx="921121" cy="921121"/>
            </a:xfrm>
            <a:prstGeom prst="rect">
              <a:avLst/>
            </a:prstGeom>
            <a:ln w="12700" cap="flat">
              <a:noFill/>
              <a:miter lim="400000"/>
            </a:ln>
            <a:effectLst/>
          </p:spPr>
        </p:pic>
      </p:grpSp>
      <p:sp>
        <p:nvSpPr>
          <p:cNvPr id="541" name="Synchronous functions are easier to use, but they have severe performance implications!!"/>
          <p:cNvSpPr txBox="1"/>
          <p:nvPr/>
        </p:nvSpPr>
        <p:spPr>
          <a:xfrm>
            <a:off x="9270260" y="8572386"/>
            <a:ext cx="3685049" cy="9838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i="1" sz="1900">
                <a:latin typeface="+mn-lt"/>
                <a:ea typeface="+mn-ea"/>
                <a:cs typeface="+mn-cs"/>
                <a:sym typeface="Helvetica Neue"/>
              </a:defRPr>
            </a:pPr>
            <a:r>
              <a:t>Synchronous functions are easier to use, but they have </a:t>
            </a:r>
            <a:r>
              <a:rPr b="1"/>
              <a:t>severe</a:t>
            </a:r>
            <a:r>
              <a:t> performance implications!!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37"/>
                                        </p:tgtEl>
                                        <p:attrNameLst>
                                          <p:attrName>style.visibility</p:attrName>
                                        </p:attrNameLst>
                                      </p:cBhvr>
                                      <p:to>
                                        <p:strVal val="visible"/>
                                      </p:to>
                                    </p:set>
                                    <p:anim calcmode="lin" valueType="num">
                                      <p:cBhvr>
                                        <p:cTn id="7" dur="750" fill="hold"/>
                                        <p:tgtEl>
                                          <p:spTgt spid="537"/>
                                        </p:tgtEl>
                                        <p:attrNameLst>
                                          <p:attrName>ppt_w</p:attrName>
                                        </p:attrNameLst>
                                      </p:cBhvr>
                                      <p:tavLst>
                                        <p:tav tm="0">
                                          <p:val>
                                            <p:fltVal val="0"/>
                                          </p:val>
                                        </p:tav>
                                        <p:tav tm="100000">
                                          <p:val>
                                            <p:strVal val="#ppt_w"/>
                                          </p:val>
                                        </p:tav>
                                      </p:tavLst>
                                    </p:anim>
                                    <p:anim calcmode="lin" valueType="num">
                                      <p:cBhvr>
                                        <p:cTn id="8" dur="750" fill="hold"/>
                                        <p:tgtEl>
                                          <p:spTgt spid="5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7" grpId="1"/>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Let’s look at a second example (BETTER)"/>
          <p:cNvSpPr/>
          <p:nvPr/>
        </p:nvSpPr>
        <p:spPr>
          <a:xfrm>
            <a:off x="2509860" y="159427"/>
            <a:ext cx="9900048" cy="1587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4" y="0"/>
                </a:moveTo>
                <a:cubicBezTo>
                  <a:pt x="777" y="0"/>
                  <a:pt x="715" y="387"/>
                  <a:pt x="715" y="864"/>
                </a:cubicBezTo>
                <a:lnTo>
                  <a:pt x="715" y="2506"/>
                </a:lnTo>
                <a:lnTo>
                  <a:pt x="0" y="4234"/>
                </a:lnTo>
                <a:lnTo>
                  <a:pt x="715" y="5962"/>
                </a:lnTo>
                <a:lnTo>
                  <a:pt x="715" y="20736"/>
                </a:lnTo>
                <a:cubicBezTo>
                  <a:pt x="715" y="21213"/>
                  <a:pt x="777" y="21600"/>
                  <a:pt x="854" y="21600"/>
                </a:cubicBezTo>
                <a:lnTo>
                  <a:pt x="21461" y="21600"/>
                </a:lnTo>
                <a:cubicBezTo>
                  <a:pt x="21538" y="21600"/>
                  <a:pt x="21600" y="21213"/>
                  <a:pt x="21600" y="20736"/>
                </a:cubicBezTo>
                <a:lnTo>
                  <a:pt x="21600" y="864"/>
                </a:lnTo>
                <a:cubicBezTo>
                  <a:pt x="21600" y="387"/>
                  <a:pt x="21538" y="0"/>
                  <a:pt x="21461" y="0"/>
                </a:cubicBezTo>
                <a:lnTo>
                  <a:pt x="854" y="0"/>
                </a:lnTo>
                <a:close/>
              </a:path>
            </a:pathLst>
          </a:custGeom>
          <a:solidFill>
            <a:schemeClr val="accent3">
              <a:satOff val="18648"/>
              <a:lumOff val="5971"/>
            </a:schemeClr>
          </a:solidFill>
          <a:ln w="25400">
            <a:solidFill>
              <a:srgbClr val="000000"/>
            </a:solidFill>
            <a:miter lim="400000"/>
          </a:ln>
          <a:extLst>
            <a:ext uri="{C572A759-6A51-4108-AA02-DFA0A04FC94B}">
              <ma14:wrappingTextBoxFlag xmlns:ma14="http://schemas.microsoft.com/office/mac/drawingml/2011/main" val="1"/>
            </a:ext>
          </a:extLst>
        </p:spPr>
        <p:txBody>
          <a:bodyPr lIns="190500" tIns="190500" rIns="190500" bIns="190500" anchor="ctr"/>
          <a:lstStyle/>
          <a:p>
            <a:pPr>
              <a:defRPr sz="3600"/>
            </a:pPr>
            <a:r>
              <a:t>Let’s look at a </a:t>
            </a:r>
            <a:r>
              <a:rPr b="1">
                <a:latin typeface="+mn-lt"/>
                <a:ea typeface="+mn-ea"/>
                <a:cs typeface="+mn-cs"/>
                <a:sym typeface="Helvetica Neue"/>
              </a:rPr>
              <a:t>second example</a:t>
            </a:r>
            <a:r>
              <a:t> (</a:t>
            </a:r>
            <a:r>
              <a:rPr b="1">
                <a:latin typeface="+mn-lt"/>
                <a:ea typeface="+mn-ea"/>
                <a:cs typeface="+mn-cs"/>
                <a:sym typeface="Helvetica Neue"/>
              </a:rPr>
              <a:t>BETTER</a:t>
            </a:r>
            <a:r>
              <a:t>)</a:t>
            </a:r>
          </a:p>
        </p:txBody>
      </p:sp>
      <p:grpSp>
        <p:nvGrpSpPr>
          <p:cNvPr id="546" name="Group"/>
          <p:cNvGrpSpPr/>
          <p:nvPr/>
        </p:nvGrpSpPr>
        <p:grpSpPr>
          <a:xfrm>
            <a:off x="662545" y="211459"/>
            <a:ext cx="1966437" cy="1483436"/>
            <a:chOff x="0" y="0"/>
            <a:chExt cx="1966435" cy="1483435"/>
          </a:xfrm>
        </p:grpSpPr>
        <p:pic>
          <p:nvPicPr>
            <p:cNvPr id="544" name="Image" descr="Image"/>
            <p:cNvPicPr>
              <a:picLocks noChangeAspect="1"/>
            </p:cNvPicPr>
            <p:nvPr/>
          </p:nvPicPr>
          <p:blipFill>
            <a:blip r:embed="rId2">
              <a:extLst/>
            </a:blip>
            <a:stretch>
              <a:fillRect/>
            </a:stretch>
          </p:blipFill>
          <p:spPr>
            <a:xfrm flipH="1">
              <a:off x="56615" y="229320"/>
              <a:ext cx="1909821" cy="1254116"/>
            </a:xfrm>
            <a:prstGeom prst="rect">
              <a:avLst/>
            </a:prstGeom>
            <a:ln w="12700" cap="flat">
              <a:noFill/>
              <a:miter lim="400000"/>
            </a:ln>
            <a:effectLst/>
          </p:spPr>
        </p:pic>
        <p:pic>
          <p:nvPicPr>
            <p:cNvPr id="545" name="Image" descr="Image"/>
            <p:cNvPicPr>
              <a:picLocks noChangeAspect="1"/>
            </p:cNvPicPr>
            <p:nvPr/>
          </p:nvPicPr>
          <p:blipFill>
            <a:blip r:embed="rId3">
              <a:extLst/>
            </a:blip>
            <a:stretch>
              <a:fillRect/>
            </a:stretch>
          </p:blipFill>
          <p:spPr>
            <a:xfrm>
              <a:off x="0" y="0"/>
              <a:ext cx="746815" cy="816018"/>
            </a:xfrm>
            <a:prstGeom prst="rect">
              <a:avLst/>
            </a:prstGeom>
            <a:ln w="12700" cap="flat">
              <a:noFill/>
              <a:miter lim="400000"/>
            </a:ln>
            <a:effectLst/>
          </p:spPr>
        </p:pic>
      </p:grpSp>
      <p:sp>
        <p:nvSpPr>
          <p:cNvPr id="547" name="/*global require */…"/>
          <p:cNvSpPr txBox="1"/>
          <p:nvPr/>
        </p:nvSpPr>
        <p:spPr>
          <a:xfrm>
            <a:off x="229686" y="2212299"/>
            <a:ext cx="8948721" cy="5441145"/>
          </a:xfrm>
          <a:prstGeom prst="rect">
            <a:avLst/>
          </a:prstGeom>
          <a:solidFill>
            <a:schemeClr val="accent3">
              <a:satOff val="18648"/>
              <a:lumOff val="5971"/>
            </a:schemeClr>
          </a:solidFill>
          <a:ln w="12700">
            <a:solidFill>
              <a:schemeClr val="accent5">
                <a:hueOff val="-176146"/>
                <a:satOff val="3665"/>
                <a:lumOff val="-13986"/>
              </a:schemeClr>
            </a:solidFill>
            <a:miter lim="400000"/>
          </a:ln>
          <a:extLst>
            <a:ext uri="{C572A759-6A51-4108-AA02-DFA0A04FC94B}">
              <ma14:wrappingTextBoxFlag xmlns:ma14="http://schemas.microsoft.com/office/mac/drawingml/2011/main" val="1"/>
            </a:ext>
          </a:extLst>
        </p:spPr>
        <p:txBody>
          <a:bodyPr lIns="215900" tIns="215900" rIns="215900" bIns="215900" anchor="ctr">
            <a:spAutoFit/>
          </a:bodyPr>
          <a:lstStyle/>
          <a:p>
            <a:pPr algn="l">
              <a:defRPr sz="1500">
                <a:latin typeface="Consolas"/>
                <a:ea typeface="Consolas"/>
                <a:cs typeface="Consolas"/>
                <a:sym typeface="Consolas"/>
              </a:defRPr>
            </a:pPr>
            <a:r>
              <a:t>/*global require */</a:t>
            </a:r>
          </a:p>
          <a:p>
            <a:pPr algn="l">
              <a:defRPr sz="1500">
                <a:latin typeface="Consolas"/>
                <a:ea typeface="Consolas"/>
                <a:cs typeface="Consolas"/>
                <a:sym typeface="Consolas"/>
              </a:defRPr>
            </a:pPr>
          </a:p>
          <a:p>
            <a:pPr algn="l">
              <a:defRPr b="1" sz="1500">
                <a:latin typeface="Consolas"/>
                <a:ea typeface="Consolas"/>
                <a:cs typeface="Consolas"/>
                <a:sym typeface="Consolas"/>
              </a:defRPr>
            </a:pPr>
            <a:r>
              <a:t>var fs = require("fs");</a:t>
            </a:r>
          </a:p>
          <a:p>
            <a:pPr algn="l">
              <a:defRPr sz="1500">
                <a:latin typeface="Consolas"/>
                <a:ea typeface="Consolas"/>
                <a:cs typeface="Consolas"/>
                <a:sym typeface="Consolas"/>
              </a:defRPr>
            </a:pPr>
          </a:p>
          <a:p>
            <a:pPr algn="l">
              <a:defRPr sz="1500">
                <a:latin typeface="Consolas"/>
                <a:ea typeface="Consolas"/>
                <a:cs typeface="Consolas"/>
                <a:sym typeface="Consolas"/>
              </a:defRPr>
            </a:pPr>
            <a:r>
              <a:t>/**</a:t>
            </a:r>
          </a:p>
          <a:p>
            <a:pPr algn="l">
              <a:defRPr sz="1500">
                <a:latin typeface="Consolas"/>
                <a:ea typeface="Consolas"/>
                <a:cs typeface="Consolas"/>
                <a:sym typeface="Consolas"/>
              </a:defRPr>
            </a:pPr>
            <a:r>
              <a:t> * Simple function to test the asynchronous readFile function provided by Node.js</a:t>
            </a:r>
          </a:p>
          <a:p>
            <a:pPr algn="l">
              <a:defRPr sz="1500">
                <a:latin typeface="Consolas"/>
                <a:ea typeface="Consolas"/>
                <a:cs typeface="Consolas"/>
                <a:sym typeface="Consolas"/>
              </a:defRPr>
            </a:pPr>
            <a:r>
              <a:t> * @param {string} filename - the name of the file we want to read in the test</a:t>
            </a:r>
          </a:p>
          <a:p>
            <a:pPr algn="l">
              <a:defRPr sz="1500">
                <a:latin typeface="Consolas"/>
                <a:ea typeface="Consolas"/>
                <a:cs typeface="Consolas"/>
                <a:sym typeface="Consolas"/>
              </a:defRPr>
            </a:pPr>
            <a:r>
              <a:t> */</a:t>
            </a:r>
          </a:p>
          <a:p>
            <a:pPr algn="l">
              <a:defRPr sz="1500">
                <a:latin typeface="Consolas"/>
                <a:ea typeface="Consolas"/>
                <a:cs typeface="Consolas"/>
                <a:sym typeface="Consolas"/>
              </a:defRPr>
            </a:pPr>
            <a:r>
              <a:t>function testAsyncRead(filename) {</a:t>
            </a:r>
          </a:p>
          <a:p>
            <a:pPr algn="l">
              <a:defRPr sz="1500">
                <a:latin typeface="Consolas"/>
                <a:ea typeface="Consolas"/>
                <a:cs typeface="Consolas"/>
                <a:sym typeface="Consolas"/>
              </a:defRPr>
            </a:pPr>
            <a:r>
              <a:t>  console.log("I am about to read a file: " + filename);</a:t>
            </a:r>
          </a:p>
          <a:p>
            <a:pPr algn="l">
              <a:defRPr sz="1500">
                <a:latin typeface="Consolas"/>
                <a:ea typeface="Consolas"/>
                <a:cs typeface="Consolas"/>
                <a:sym typeface="Consolas"/>
              </a:defRPr>
            </a:pPr>
          </a:p>
          <a:p>
            <a:pPr algn="l">
              <a:defRPr b="1" sz="1500">
                <a:latin typeface="Consolas"/>
                <a:ea typeface="Consolas"/>
                <a:cs typeface="Consolas"/>
                <a:sym typeface="Consolas"/>
              </a:defRPr>
            </a:pPr>
            <a:r>
              <a:t>  fs.readFile(filename, function (err, data) {</a:t>
            </a:r>
          </a:p>
          <a:p>
            <a:pPr algn="l">
              <a:defRPr sz="1500">
                <a:latin typeface="Consolas"/>
                <a:ea typeface="Consolas"/>
                <a:cs typeface="Consolas"/>
                <a:sym typeface="Consolas"/>
              </a:defRPr>
            </a:pPr>
            <a:r>
              <a:t>    console.log("Nodes just told me that I have read the file.");</a:t>
            </a:r>
          </a:p>
          <a:p>
            <a:pPr algn="l">
              <a:defRPr sz="1500">
                <a:latin typeface="Consolas"/>
                <a:ea typeface="Consolas"/>
                <a:cs typeface="Consolas"/>
                <a:sym typeface="Consolas"/>
              </a:defRPr>
            </a:pPr>
            <a:r>
              <a:t>  });</a:t>
            </a:r>
          </a:p>
          <a:p>
            <a:pPr algn="l">
              <a:defRPr sz="1500">
                <a:latin typeface="Consolas"/>
                <a:ea typeface="Consolas"/>
                <a:cs typeface="Consolas"/>
                <a:sym typeface="Consolas"/>
              </a:defRPr>
            </a:pPr>
          </a:p>
          <a:p>
            <a:pPr algn="l">
              <a:defRPr sz="1500">
                <a:latin typeface="Consolas"/>
                <a:ea typeface="Consolas"/>
                <a:cs typeface="Consolas"/>
                <a:sym typeface="Consolas"/>
              </a:defRPr>
            </a:pPr>
            <a:r>
              <a:t>  console.log("I am done. Am I really?????");</a:t>
            </a:r>
          </a:p>
          <a:p>
            <a:pPr algn="l">
              <a:defRPr sz="1500">
                <a:latin typeface="Consolas"/>
                <a:ea typeface="Consolas"/>
                <a:cs typeface="Consolas"/>
                <a:sym typeface="Consolas"/>
              </a:defRPr>
            </a:pPr>
            <a:r>
              <a:t>}</a:t>
            </a:r>
          </a:p>
          <a:p>
            <a:pPr algn="l">
              <a:defRPr sz="1500">
                <a:latin typeface="Consolas"/>
                <a:ea typeface="Consolas"/>
                <a:cs typeface="Consolas"/>
                <a:sym typeface="Consolas"/>
              </a:defRPr>
            </a:pPr>
            <a:r>
              <a:t>// We get the file name from the argument passed on the command line</a:t>
            </a:r>
          </a:p>
          <a:p>
            <a:pPr algn="l">
              <a:defRPr sz="1500">
                <a:latin typeface="Consolas"/>
                <a:ea typeface="Consolas"/>
                <a:cs typeface="Consolas"/>
                <a:sym typeface="Consolas"/>
              </a:defRPr>
            </a:pPr>
            <a:r>
              <a:t>var filename = process.argv[2];</a:t>
            </a:r>
          </a:p>
          <a:p>
            <a:pPr algn="l">
              <a:defRPr sz="1500">
                <a:latin typeface="Consolas"/>
                <a:ea typeface="Consolas"/>
                <a:cs typeface="Consolas"/>
                <a:sym typeface="Consolas"/>
              </a:defRPr>
            </a:pPr>
          </a:p>
          <a:p>
            <a:pPr algn="l">
              <a:defRPr sz="1500">
                <a:latin typeface="Consolas"/>
                <a:ea typeface="Consolas"/>
                <a:cs typeface="Consolas"/>
                <a:sym typeface="Consolas"/>
              </a:defRPr>
            </a:pPr>
            <a:r>
              <a:t>console.log("\nTesting the asynchronous call");</a:t>
            </a:r>
          </a:p>
          <a:p>
            <a:pPr algn="l">
              <a:defRPr sz="1500">
                <a:latin typeface="Consolas"/>
                <a:ea typeface="Consolas"/>
                <a:cs typeface="Consolas"/>
                <a:sym typeface="Consolas"/>
              </a:defRPr>
            </a:pPr>
            <a:r>
              <a:t>testAsyncRead(filename);</a:t>
            </a:r>
          </a:p>
        </p:txBody>
      </p:sp>
      <p:sp>
        <p:nvSpPr>
          <p:cNvPr id="548" name="fs.readFile is asynchronous: it does not block the main thread until the data is available."/>
          <p:cNvSpPr txBox="1"/>
          <p:nvPr/>
        </p:nvSpPr>
        <p:spPr>
          <a:xfrm>
            <a:off x="9403428" y="2387422"/>
            <a:ext cx="3409011" cy="13261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pPr>
            <a:r>
              <a:rPr b="1">
                <a:latin typeface="+mn-lt"/>
                <a:ea typeface="+mn-ea"/>
                <a:cs typeface="+mn-cs"/>
                <a:sym typeface="Helvetica Neue"/>
              </a:rPr>
              <a:t>fs.readFile</a:t>
            </a:r>
            <a:r>
              <a:t> is asynchronous: it does not block the main thread until the data is available.</a:t>
            </a:r>
          </a:p>
        </p:txBody>
      </p:sp>
      <p:sp>
        <p:nvSpPr>
          <p:cNvPr id="549" name="Problems can happen when an (asynchronous) function is called."/>
          <p:cNvSpPr txBox="1"/>
          <p:nvPr/>
        </p:nvSpPr>
        <p:spPr>
          <a:xfrm>
            <a:off x="9402319" y="5713551"/>
            <a:ext cx="3219904" cy="10213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pPr>
            <a:r>
              <a:rPr b="1">
                <a:latin typeface="+mn-lt"/>
                <a:ea typeface="+mn-ea"/>
                <a:cs typeface="+mn-cs"/>
                <a:sym typeface="Helvetica Neue"/>
              </a:rPr>
              <a:t>Problems</a:t>
            </a:r>
            <a:r>
              <a:t> can happen when an (asynchronous) function is called.</a:t>
            </a:r>
          </a:p>
        </p:txBody>
      </p:sp>
      <p:sp>
        <p:nvSpPr>
          <p:cNvPr id="550" name="Line"/>
          <p:cNvSpPr/>
          <p:nvPr/>
        </p:nvSpPr>
        <p:spPr>
          <a:xfrm flipH="1">
            <a:off x="1770536" y="3023567"/>
            <a:ext cx="7692264" cy="1900267"/>
          </a:xfrm>
          <a:prstGeom prst="line">
            <a:avLst/>
          </a:prstGeom>
          <a:ln w="25400">
            <a:solidFill>
              <a:schemeClr val="accent5"/>
            </a:solidFill>
            <a:miter lim="400000"/>
            <a:tailEnd type="triangle"/>
          </a:ln>
        </p:spPr>
        <p:txBody>
          <a:bodyPr lIns="50800" tIns="50800" rIns="50800" bIns="50800" anchor="ctr"/>
          <a:lstStyle/>
          <a:p>
            <a:pPr>
              <a:defRPr sz="3600"/>
            </a:pPr>
          </a:p>
        </p:txBody>
      </p:sp>
      <p:sp>
        <p:nvSpPr>
          <p:cNvPr id="551" name="Line"/>
          <p:cNvSpPr/>
          <p:nvPr/>
        </p:nvSpPr>
        <p:spPr>
          <a:xfrm flipH="1" flipV="1">
            <a:off x="4264728" y="5152607"/>
            <a:ext cx="5221992" cy="943254"/>
          </a:xfrm>
          <a:prstGeom prst="line">
            <a:avLst/>
          </a:prstGeom>
          <a:ln w="25400">
            <a:solidFill>
              <a:schemeClr val="accent5"/>
            </a:solidFill>
            <a:miter lim="400000"/>
            <a:tailEnd type="triangle"/>
          </a:ln>
        </p:spPr>
        <p:txBody>
          <a:bodyPr lIns="50800" tIns="50800" rIns="50800" bIns="50800" anchor="ctr"/>
          <a:lstStyle/>
          <a:p>
            <a:pPr>
              <a:defRPr sz="3600"/>
            </a:pPr>
          </a:p>
        </p:txBody>
      </p:sp>
      <p:sp>
        <p:nvSpPr>
          <p:cNvPr id="552" name="We must provide a callback function, which Node.js will invoke when the data is available."/>
          <p:cNvSpPr txBox="1"/>
          <p:nvPr/>
        </p:nvSpPr>
        <p:spPr>
          <a:xfrm>
            <a:off x="9499089" y="4126000"/>
            <a:ext cx="3217687" cy="13261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pPr>
            <a:r>
              <a:t>We must provide a </a:t>
            </a:r>
            <a:r>
              <a:rPr b="1">
                <a:latin typeface="+mn-lt"/>
                <a:ea typeface="+mn-ea"/>
                <a:cs typeface="+mn-cs"/>
                <a:sym typeface="Helvetica Neue"/>
              </a:rPr>
              <a:t>callback function</a:t>
            </a:r>
            <a:r>
              <a:t>, which Node.js will invoke when the data is available.</a:t>
            </a:r>
          </a:p>
        </p:txBody>
      </p:sp>
      <p:sp>
        <p:nvSpPr>
          <p:cNvPr id="553" name="Line"/>
          <p:cNvSpPr/>
          <p:nvPr/>
        </p:nvSpPr>
        <p:spPr>
          <a:xfrm flipH="1">
            <a:off x="3704178" y="4563534"/>
            <a:ext cx="5746244" cy="393001"/>
          </a:xfrm>
          <a:prstGeom prst="line">
            <a:avLst/>
          </a:prstGeom>
          <a:ln w="25400">
            <a:solidFill>
              <a:schemeClr val="accent5"/>
            </a:solidFill>
            <a:miter lim="400000"/>
            <a:tailEnd type="triangle"/>
          </a:ln>
        </p:spPr>
        <p:txBody>
          <a:bodyPr lIns="50800" tIns="50800" rIns="50800" bIns="50800" anchor="ctr"/>
          <a:lstStyle/>
          <a:p>
            <a:pPr>
              <a:defRPr sz="3600"/>
            </a:pPr>
          </a:p>
        </p:txBody>
      </p:sp>
      <p:sp>
        <p:nvSpPr>
          <p:cNvPr id="554" name="$ node sample2.js medium.txt…"/>
          <p:cNvSpPr txBox="1"/>
          <p:nvPr/>
        </p:nvSpPr>
        <p:spPr>
          <a:xfrm>
            <a:off x="229686" y="7775857"/>
            <a:ext cx="8948721" cy="1816101"/>
          </a:xfrm>
          <a:prstGeom prst="rect">
            <a:avLst/>
          </a:prstGeom>
          <a:solidFill>
            <a:schemeClr val="accent2">
              <a:hueOff val="-2473792"/>
              <a:satOff val="-50209"/>
              <a:lumOff val="23543"/>
            </a:schemeClr>
          </a:solidFill>
          <a:ln w="12700">
            <a:solidFill>
              <a:schemeClr val="accent5">
                <a:hueOff val="-176146"/>
                <a:satOff val="3665"/>
                <a:lumOff val="-13986"/>
              </a:schemeClr>
            </a:solidFill>
            <a:miter lim="400000"/>
          </a:ln>
          <a:extLst>
            <a:ext uri="{C572A759-6A51-4108-AA02-DFA0A04FC94B}">
              <ma14:wrappingTextBoxFlag xmlns:ma14="http://schemas.microsoft.com/office/mac/drawingml/2011/main" val="1"/>
            </a:ext>
          </a:extLst>
        </p:spPr>
        <p:txBody>
          <a:bodyPr lIns="215900" tIns="215900" rIns="215900" bIns="215900" anchor="ctr">
            <a:spAutoFit/>
          </a:bodyPr>
          <a:lstStyle/>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 node sample2.js medium.txt </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Testing the asynchronous call</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I am about to read a file: medium.txt</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I am done. Am I?</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latin typeface="Menlo Regular"/>
                <a:ea typeface="Menlo Regular"/>
                <a:cs typeface="Menlo Regular"/>
                <a:sym typeface="Menlo Regular"/>
              </a:defRPr>
            </a:pPr>
            <a:r>
              <a:t>Nodes just told me that I have read the file.</a:t>
            </a:r>
          </a:p>
        </p:txBody>
      </p:sp>
      <p:grpSp>
        <p:nvGrpSpPr>
          <p:cNvPr id="557" name="Group"/>
          <p:cNvGrpSpPr/>
          <p:nvPr/>
        </p:nvGrpSpPr>
        <p:grpSpPr>
          <a:xfrm>
            <a:off x="10074574" y="7105165"/>
            <a:ext cx="2076422" cy="1466979"/>
            <a:chOff x="0" y="0"/>
            <a:chExt cx="2076421" cy="1466977"/>
          </a:xfrm>
        </p:grpSpPr>
        <p:pic>
          <p:nvPicPr>
            <p:cNvPr id="555" name="Image" descr="Image"/>
            <p:cNvPicPr>
              <a:picLocks noChangeAspect="1"/>
            </p:cNvPicPr>
            <p:nvPr/>
          </p:nvPicPr>
          <p:blipFill>
            <a:blip r:embed="rId2">
              <a:extLst/>
            </a:blip>
            <a:stretch>
              <a:fillRect/>
            </a:stretch>
          </p:blipFill>
          <p:spPr>
            <a:xfrm flipH="1">
              <a:off x="166600" y="212862"/>
              <a:ext cx="1909822" cy="1254116"/>
            </a:xfrm>
            <a:prstGeom prst="rect">
              <a:avLst/>
            </a:prstGeom>
            <a:ln w="12700" cap="flat">
              <a:noFill/>
              <a:miter lim="400000"/>
            </a:ln>
            <a:effectLst/>
          </p:spPr>
        </p:pic>
        <p:pic>
          <p:nvPicPr>
            <p:cNvPr id="556" name="Image" descr="Image"/>
            <p:cNvPicPr>
              <a:picLocks noChangeAspect="1"/>
            </p:cNvPicPr>
            <p:nvPr/>
          </p:nvPicPr>
          <p:blipFill>
            <a:blip r:embed="rId4">
              <a:extLst/>
            </a:blip>
            <a:stretch>
              <a:fillRect/>
            </a:stretch>
          </p:blipFill>
          <p:spPr>
            <a:xfrm>
              <a:off x="0" y="0"/>
              <a:ext cx="921121" cy="921121"/>
            </a:xfrm>
            <a:prstGeom prst="rect">
              <a:avLst/>
            </a:prstGeom>
            <a:ln w="12700" cap="flat">
              <a:noFill/>
              <a:miter lim="400000"/>
            </a:ln>
            <a:effectLst/>
          </p:spPr>
        </p:pic>
      </p:grpSp>
      <p:sp>
        <p:nvSpPr>
          <p:cNvPr id="558" name="Node.js developers have to learn the asynchronous programming style."/>
          <p:cNvSpPr txBox="1"/>
          <p:nvPr/>
        </p:nvSpPr>
        <p:spPr>
          <a:xfrm>
            <a:off x="9270260" y="8572386"/>
            <a:ext cx="3685049" cy="9838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i="1" sz="1900">
                <a:latin typeface="+mn-lt"/>
                <a:ea typeface="+mn-ea"/>
                <a:cs typeface="+mn-cs"/>
                <a:sym typeface="Helvetica Neue"/>
              </a:defRPr>
            </a:pPr>
            <a:r>
              <a:t>Node.js developers </a:t>
            </a:r>
            <a:r>
              <a:rPr b="1"/>
              <a:t>have to</a:t>
            </a:r>
            <a:r>
              <a:t> learn the asynchronous programming style.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54"/>
                                        </p:tgtEl>
                                        <p:attrNameLst>
                                          <p:attrName>style.visibility</p:attrName>
                                        </p:attrNameLst>
                                      </p:cBhvr>
                                      <p:to>
                                        <p:strVal val="visible"/>
                                      </p:to>
                                    </p:set>
                                    <p:anim calcmode="lin" valueType="num">
                                      <p:cBhvr>
                                        <p:cTn id="7" dur="750" fill="hold"/>
                                        <p:tgtEl>
                                          <p:spTgt spid="554"/>
                                        </p:tgtEl>
                                        <p:attrNameLst>
                                          <p:attrName>ppt_w</p:attrName>
                                        </p:attrNameLst>
                                      </p:cBhvr>
                                      <p:tavLst>
                                        <p:tav tm="0">
                                          <p:val>
                                            <p:fltVal val="0"/>
                                          </p:val>
                                        </p:tav>
                                        <p:tav tm="100000">
                                          <p:val>
                                            <p:strVal val="#ppt_w"/>
                                          </p:val>
                                        </p:tav>
                                      </p:tavLst>
                                    </p:anim>
                                    <p:anim calcmode="lin" valueType="num">
                                      <p:cBhvr>
                                        <p:cTn id="8" dur="750" fill="hold"/>
                                        <p:tgtEl>
                                          <p:spTgt spid="5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4" grpId="1"/>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Let’s look at a third example"/>
          <p:cNvSpPr/>
          <p:nvPr/>
        </p:nvSpPr>
        <p:spPr>
          <a:xfrm>
            <a:off x="2509860" y="159427"/>
            <a:ext cx="9900048" cy="1587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4" y="0"/>
                </a:moveTo>
                <a:cubicBezTo>
                  <a:pt x="777" y="0"/>
                  <a:pt x="715" y="387"/>
                  <a:pt x="715" y="864"/>
                </a:cubicBezTo>
                <a:lnTo>
                  <a:pt x="715" y="2506"/>
                </a:lnTo>
                <a:lnTo>
                  <a:pt x="0" y="4234"/>
                </a:lnTo>
                <a:lnTo>
                  <a:pt x="715" y="5962"/>
                </a:lnTo>
                <a:lnTo>
                  <a:pt x="715" y="20736"/>
                </a:lnTo>
                <a:cubicBezTo>
                  <a:pt x="715" y="21213"/>
                  <a:pt x="777" y="21600"/>
                  <a:pt x="854" y="21600"/>
                </a:cubicBezTo>
                <a:lnTo>
                  <a:pt x="21461" y="21600"/>
                </a:lnTo>
                <a:cubicBezTo>
                  <a:pt x="21538" y="21600"/>
                  <a:pt x="21600" y="21213"/>
                  <a:pt x="21600" y="20736"/>
                </a:cubicBezTo>
                <a:lnTo>
                  <a:pt x="21600" y="864"/>
                </a:lnTo>
                <a:cubicBezTo>
                  <a:pt x="21600" y="387"/>
                  <a:pt x="21538" y="0"/>
                  <a:pt x="21461" y="0"/>
                </a:cubicBezTo>
                <a:lnTo>
                  <a:pt x="854" y="0"/>
                </a:lnTo>
                <a:close/>
              </a:path>
            </a:pathLst>
          </a:custGeom>
          <a:solidFill>
            <a:schemeClr val="accent3">
              <a:satOff val="18648"/>
              <a:lumOff val="5971"/>
            </a:schemeClr>
          </a:solidFill>
          <a:ln w="25400">
            <a:solidFill>
              <a:srgbClr val="000000"/>
            </a:solidFill>
            <a:miter lim="400000"/>
          </a:ln>
          <a:extLst>
            <a:ext uri="{C572A759-6A51-4108-AA02-DFA0A04FC94B}">
              <ma14:wrappingTextBoxFlag xmlns:ma14="http://schemas.microsoft.com/office/mac/drawingml/2011/main" val="1"/>
            </a:ext>
          </a:extLst>
        </p:spPr>
        <p:txBody>
          <a:bodyPr lIns="190500" tIns="190500" rIns="190500" bIns="190500" anchor="ctr"/>
          <a:lstStyle/>
          <a:p>
            <a:pPr>
              <a:defRPr sz="3600"/>
            </a:pPr>
            <a:r>
              <a:t>Let’s look at a </a:t>
            </a:r>
            <a:r>
              <a:rPr b="1">
                <a:latin typeface="+mn-lt"/>
                <a:ea typeface="+mn-ea"/>
                <a:cs typeface="+mn-cs"/>
                <a:sym typeface="Helvetica Neue"/>
              </a:rPr>
              <a:t>third example</a:t>
            </a:r>
          </a:p>
        </p:txBody>
      </p:sp>
      <p:grpSp>
        <p:nvGrpSpPr>
          <p:cNvPr id="563" name="Group"/>
          <p:cNvGrpSpPr/>
          <p:nvPr/>
        </p:nvGrpSpPr>
        <p:grpSpPr>
          <a:xfrm>
            <a:off x="662545" y="211459"/>
            <a:ext cx="1966437" cy="1483436"/>
            <a:chOff x="0" y="0"/>
            <a:chExt cx="1966435" cy="1483435"/>
          </a:xfrm>
        </p:grpSpPr>
        <p:pic>
          <p:nvPicPr>
            <p:cNvPr id="561" name="Image" descr="Image"/>
            <p:cNvPicPr>
              <a:picLocks noChangeAspect="1"/>
            </p:cNvPicPr>
            <p:nvPr/>
          </p:nvPicPr>
          <p:blipFill>
            <a:blip r:embed="rId2">
              <a:extLst/>
            </a:blip>
            <a:stretch>
              <a:fillRect/>
            </a:stretch>
          </p:blipFill>
          <p:spPr>
            <a:xfrm flipH="1">
              <a:off x="56615" y="229320"/>
              <a:ext cx="1909821" cy="1254116"/>
            </a:xfrm>
            <a:prstGeom prst="rect">
              <a:avLst/>
            </a:prstGeom>
            <a:ln w="12700" cap="flat">
              <a:noFill/>
              <a:miter lim="400000"/>
            </a:ln>
            <a:effectLst/>
          </p:spPr>
        </p:pic>
        <p:pic>
          <p:nvPicPr>
            <p:cNvPr id="562" name="Image" descr="Image"/>
            <p:cNvPicPr>
              <a:picLocks noChangeAspect="1"/>
            </p:cNvPicPr>
            <p:nvPr/>
          </p:nvPicPr>
          <p:blipFill>
            <a:blip r:embed="rId3">
              <a:extLst/>
            </a:blip>
            <a:stretch>
              <a:fillRect/>
            </a:stretch>
          </p:blipFill>
          <p:spPr>
            <a:xfrm>
              <a:off x="0" y="0"/>
              <a:ext cx="746815" cy="816018"/>
            </a:xfrm>
            <a:prstGeom prst="rect">
              <a:avLst/>
            </a:prstGeom>
            <a:ln w="12700" cap="flat">
              <a:noFill/>
              <a:miter lim="400000"/>
            </a:ln>
            <a:effectLst/>
          </p:spPr>
        </p:pic>
      </p:grpSp>
      <p:sp>
        <p:nvSpPr>
          <p:cNvPr id="564" name="/*global require */…"/>
          <p:cNvSpPr txBox="1"/>
          <p:nvPr/>
        </p:nvSpPr>
        <p:spPr>
          <a:xfrm>
            <a:off x="229686" y="2181607"/>
            <a:ext cx="8948721" cy="6126945"/>
          </a:xfrm>
          <a:prstGeom prst="rect">
            <a:avLst/>
          </a:prstGeom>
          <a:solidFill>
            <a:schemeClr val="accent3">
              <a:satOff val="18648"/>
              <a:lumOff val="5971"/>
            </a:schemeClr>
          </a:solidFill>
          <a:ln w="12700">
            <a:solidFill>
              <a:schemeClr val="accent5">
                <a:hueOff val="-176146"/>
                <a:satOff val="3665"/>
                <a:lumOff val="-13986"/>
              </a:schemeClr>
            </a:solidFill>
            <a:miter lim="400000"/>
          </a:ln>
          <a:extLst>
            <a:ext uri="{C572A759-6A51-4108-AA02-DFA0A04FC94B}">
              <ma14:wrappingTextBoxFlag xmlns:ma14="http://schemas.microsoft.com/office/mac/drawingml/2011/main" val="1"/>
            </a:ext>
          </a:extLst>
        </p:spPr>
        <p:txBody>
          <a:bodyPr lIns="215900" tIns="215900" rIns="215900" bIns="215900" anchor="ctr">
            <a:spAutoFit/>
          </a:bodyPr>
          <a:lstStyle/>
          <a:p>
            <a:pPr algn="l">
              <a:defRPr sz="1500">
                <a:latin typeface="Consolas"/>
                <a:ea typeface="Consolas"/>
                <a:cs typeface="Consolas"/>
                <a:sym typeface="Consolas"/>
              </a:defRPr>
            </a:pPr>
            <a:r>
              <a:t>/*global require */</a:t>
            </a:r>
          </a:p>
          <a:p>
            <a:pPr algn="l">
              <a:defRPr sz="1500">
                <a:latin typeface="Consolas"/>
                <a:ea typeface="Consolas"/>
                <a:cs typeface="Consolas"/>
                <a:sym typeface="Consolas"/>
              </a:defRPr>
            </a:pPr>
          </a:p>
          <a:p>
            <a:pPr algn="l">
              <a:defRPr sz="1500">
                <a:latin typeface="Consolas"/>
                <a:ea typeface="Consolas"/>
                <a:cs typeface="Consolas"/>
                <a:sym typeface="Consolas"/>
              </a:defRPr>
            </a:pPr>
            <a:r>
              <a:t>var http = require("http");</a:t>
            </a:r>
          </a:p>
          <a:p>
            <a:pPr algn="l">
              <a:defRPr sz="1500">
                <a:latin typeface="Consolas"/>
                <a:ea typeface="Consolas"/>
                <a:cs typeface="Consolas"/>
                <a:sym typeface="Consolas"/>
              </a:defRPr>
            </a:pPr>
          </a:p>
          <a:p>
            <a:pPr algn="l">
              <a:defRPr sz="1500">
                <a:latin typeface="Consolas"/>
                <a:ea typeface="Consolas"/>
                <a:cs typeface="Consolas"/>
                <a:sym typeface="Consolas"/>
              </a:defRPr>
            </a:pPr>
            <a:r>
              <a:t>/**</a:t>
            </a:r>
          </a:p>
          <a:p>
            <a:pPr algn="l">
              <a:defRPr sz="1500">
                <a:latin typeface="Consolas"/>
                <a:ea typeface="Consolas"/>
                <a:cs typeface="Consolas"/>
                <a:sym typeface="Consolas"/>
              </a:defRPr>
            </a:pPr>
            <a:r>
              <a:t> * This function starts a http daemon on port 9000. It also</a:t>
            </a:r>
          </a:p>
          <a:p>
            <a:pPr algn="l">
              <a:defRPr sz="1500">
                <a:latin typeface="Consolas"/>
                <a:ea typeface="Consolas"/>
                <a:cs typeface="Consolas"/>
                <a:sym typeface="Consolas"/>
              </a:defRPr>
            </a:pPr>
            <a:r>
              <a:t> * registers a callback handler, to handle incoming HTTP</a:t>
            </a:r>
          </a:p>
          <a:p>
            <a:pPr algn="l">
              <a:defRPr sz="1500">
                <a:latin typeface="Consolas"/>
                <a:ea typeface="Consolas"/>
                <a:cs typeface="Consolas"/>
                <a:sym typeface="Consolas"/>
              </a:defRPr>
            </a:pPr>
            <a:r>
              <a:t> * requests (a simple message is sent back to clients).</a:t>
            </a:r>
          </a:p>
          <a:p>
            <a:pPr algn="l">
              <a:defRPr sz="1500">
                <a:latin typeface="Consolas"/>
                <a:ea typeface="Consolas"/>
                <a:cs typeface="Consolas"/>
                <a:sym typeface="Consolas"/>
              </a:defRPr>
            </a:pPr>
            <a:r>
              <a:t> */</a:t>
            </a:r>
          </a:p>
          <a:p>
            <a:pPr algn="l">
              <a:defRPr sz="1500">
                <a:latin typeface="Consolas"/>
                <a:ea typeface="Consolas"/>
                <a:cs typeface="Consolas"/>
                <a:sym typeface="Consolas"/>
              </a:defRPr>
            </a:pPr>
            <a:r>
              <a:t>function runHttpServer() {</a:t>
            </a:r>
          </a:p>
          <a:p>
            <a:pPr algn="l">
              <a:defRPr b="1" sz="1500">
                <a:latin typeface="Consolas"/>
                <a:ea typeface="Consolas"/>
                <a:cs typeface="Consolas"/>
                <a:sym typeface="Consolas"/>
              </a:defRPr>
            </a:pPr>
            <a:r>
              <a:t>  var daemon = http.createServer();</a:t>
            </a:r>
          </a:p>
          <a:p>
            <a:pPr algn="l">
              <a:defRPr sz="1500">
                <a:latin typeface="Consolas"/>
                <a:ea typeface="Consolas"/>
                <a:cs typeface="Consolas"/>
                <a:sym typeface="Consolas"/>
              </a:defRPr>
            </a:pPr>
          </a:p>
          <a:p>
            <a:pPr algn="l">
              <a:defRPr b="1" sz="1500">
                <a:latin typeface="Consolas"/>
                <a:ea typeface="Consolas"/>
                <a:cs typeface="Consolas"/>
                <a:sym typeface="Consolas"/>
              </a:defRPr>
            </a:pPr>
            <a:r>
              <a:t>  daemon.on("request", function (req, res) {</a:t>
            </a:r>
          </a:p>
          <a:p>
            <a:pPr algn="l">
              <a:defRPr sz="1500">
                <a:latin typeface="Consolas"/>
                <a:ea typeface="Consolas"/>
                <a:cs typeface="Consolas"/>
                <a:sym typeface="Consolas"/>
              </a:defRPr>
            </a:pPr>
            <a:r>
              <a:t>    console.log("A request has arrived: URL=" + req.url);</a:t>
            </a:r>
          </a:p>
          <a:p>
            <a:pPr algn="l">
              <a:defRPr b="1" sz="1500">
                <a:latin typeface="Consolas"/>
                <a:ea typeface="Consolas"/>
                <a:cs typeface="Consolas"/>
                <a:sym typeface="Consolas"/>
              </a:defRPr>
            </a:pPr>
            <a:r>
              <a:t>    res.writeHead(200, {</a:t>
            </a:r>
          </a:p>
          <a:p>
            <a:pPr algn="l">
              <a:defRPr sz="1500">
                <a:latin typeface="Consolas"/>
                <a:ea typeface="Consolas"/>
                <a:cs typeface="Consolas"/>
                <a:sym typeface="Consolas"/>
              </a:defRPr>
            </a:pPr>
            <a:r>
              <a:t>      'Content-Type': 'text/plain'</a:t>
            </a:r>
          </a:p>
          <a:p>
            <a:pPr algn="l">
              <a:defRPr sz="1500">
                <a:latin typeface="Consolas"/>
                <a:ea typeface="Consolas"/>
                <a:cs typeface="Consolas"/>
                <a:sym typeface="Consolas"/>
              </a:defRPr>
            </a:pPr>
            <a:r>
              <a:t>    });</a:t>
            </a:r>
          </a:p>
          <a:p>
            <a:pPr algn="l">
              <a:defRPr b="1" sz="1500">
                <a:latin typeface="Consolas"/>
                <a:ea typeface="Consolas"/>
                <a:cs typeface="Consolas"/>
                <a:sym typeface="Consolas"/>
              </a:defRPr>
            </a:pPr>
            <a:r>
              <a:t>    res.end('Hello World\n');</a:t>
            </a:r>
          </a:p>
          <a:p>
            <a:pPr algn="l">
              <a:defRPr sz="1500">
                <a:latin typeface="Consolas"/>
                <a:ea typeface="Consolas"/>
                <a:cs typeface="Consolas"/>
                <a:sym typeface="Consolas"/>
              </a:defRPr>
            </a:pPr>
            <a:r>
              <a:t>  });</a:t>
            </a:r>
          </a:p>
          <a:p>
            <a:pPr algn="l">
              <a:defRPr sz="1500">
                <a:latin typeface="Consolas"/>
                <a:ea typeface="Consolas"/>
                <a:cs typeface="Consolas"/>
                <a:sym typeface="Consolas"/>
              </a:defRPr>
            </a:pPr>
          </a:p>
          <a:p>
            <a:pPr algn="l">
              <a:defRPr sz="1500">
                <a:latin typeface="Consolas"/>
                <a:ea typeface="Consolas"/>
                <a:cs typeface="Consolas"/>
                <a:sym typeface="Consolas"/>
              </a:defRPr>
            </a:pPr>
            <a:r>
              <a:t>  console.log("Starting http daemon...");</a:t>
            </a:r>
          </a:p>
          <a:p>
            <a:pPr algn="l">
              <a:defRPr b="1" sz="1500">
                <a:latin typeface="Consolas"/>
                <a:ea typeface="Consolas"/>
                <a:cs typeface="Consolas"/>
                <a:sym typeface="Consolas"/>
              </a:defRPr>
            </a:pPr>
            <a:r>
              <a:t>  daemon.listen(9000);</a:t>
            </a:r>
          </a:p>
          <a:p>
            <a:pPr algn="l">
              <a:defRPr sz="1500">
                <a:latin typeface="Consolas"/>
                <a:ea typeface="Consolas"/>
                <a:cs typeface="Consolas"/>
                <a:sym typeface="Consolas"/>
              </a:defRPr>
            </a:pPr>
            <a:r>
              <a:t>}</a:t>
            </a:r>
          </a:p>
          <a:p>
            <a:pPr algn="l">
              <a:defRPr sz="1500">
                <a:latin typeface="Consolas"/>
                <a:ea typeface="Consolas"/>
                <a:cs typeface="Consolas"/>
                <a:sym typeface="Consolas"/>
              </a:defRPr>
            </a:pPr>
          </a:p>
          <a:p>
            <a:pPr algn="l">
              <a:defRPr sz="1500">
                <a:latin typeface="Consolas"/>
                <a:ea typeface="Consolas"/>
                <a:cs typeface="Consolas"/>
                <a:sym typeface="Consolas"/>
              </a:defRPr>
            </a:pPr>
            <a:r>
              <a:t>runHttpServer();</a:t>
            </a:r>
          </a:p>
        </p:txBody>
      </p:sp>
      <p:sp>
        <p:nvSpPr>
          <p:cNvPr id="565" name="We use a standard Node module that takes care of the HTTP protocol."/>
          <p:cNvSpPr txBox="1"/>
          <p:nvPr/>
        </p:nvSpPr>
        <p:spPr>
          <a:xfrm>
            <a:off x="9502833" y="2414503"/>
            <a:ext cx="3219903" cy="10340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pPr>
            <a:r>
              <a:t>We use a standard </a:t>
            </a:r>
            <a:r>
              <a:rPr b="1">
                <a:latin typeface="+mn-lt"/>
                <a:ea typeface="+mn-ea"/>
                <a:cs typeface="+mn-cs"/>
                <a:sym typeface="Helvetica Neue"/>
              </a:rPr>
              <a:t>Node module</a:t>
            </a:r>
            <a:r>
              <a:t> that takes care of the HTTP protocol.</a:t>
            </a:r>
          </a:p>
        </p:txBody>
      </p:sp>
      <p:sp>
        <p:nvSpPr>
          <p:cNvPr id="566" name="Node can provide us with a ready-to-use server."/>
          <p:cNvSpPr txBox="1"/>
          <p:nvPr/>
        </p:nvSpPr>
        <p:spPr>
          <a:xfrm>
            <a:off x="9312617" y="3719529"/>
            <a:ext cx="3600335" cy="7165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pPr>
            <a:r>
              <a:t>Node can provide us with a </a:t>
            </a:r>
            <a:r>
              <a:rPr b="1">
                <a:latin typeface="+mn-lt"/>
                <a:ea typeface="+mn-ea"/>
                <a:cs typeface="+mn-cs"/>
                <a:sym typeface="Helvetica Neue"/>
              </a:rPr>
              <a:t>ready-to-use</a:t>
            </a:r>
            <a:r>
              <a:t> server.</a:t>
            </a:r>
          </a:p>
        </p:txBody>
      </p:sp>
      <p:sp>
        <p:nvSpPr>
          <p:cNvPr id="567" name="Line"/>
          <p:cNvSpPr/>
          <p:nvPr/>
        </p:nvSpPr>
        <p:spPr>
          <a:xfrm flipH="1" flipV="1">
            <a:off x="3457354" y="2931519"/>
            <a:ext cx="5854410" cy="1"/>
          </a:xfrm>
          <a:prstGeom prst="line">
            <a:avLst/>
          </a:prstGeom>
          <a:ln w="25400">
            <a:solidFill>
              <a:schemeClr val="accent5"/>
            </a:solidFill>
            <a:miter lim="400000"/>
            <a:tailEnd type="triangle"/>
          </a:ln>
        </p:spPr>
        <p:txBody>
          <a:bodyPr lIns="50800" tIns="50800" rIns="50800" bIns="50800" anchor="ctr"/>
          <a:lstStyle/>
          <a:p>
            <a:pPr>
              <a:defRPr sz="3600"/>
            </a:pPr>
          </a:p>
        </p:txBody>
      </p:sp>
      <p:sp>
        <p:nvSpPr>
          <p:cNvPr id="568" name="Line"/>
          <p:cNvSpPr/>
          <p:nvPr/>
        </p:nvSpPr>
        <p:spPr>
          <a:xfrm flipH="1">
            <a:off x="4204289" y="4128611"/>
            <a:ext cx="5094530" cy="657955"/>
          </a:xfrm>
          <a:prstGeom prst="line">
            <a:avLst/>
          </a:prstGeom>
          <a:ln w="25400">
            <a:solidFill>
              <a:schemeClr val="accent5"/>
            </a:solidFill>
            <a:miter lim="400000"/>
            <a:tailEnd type="triangle"/>
          </a:ln>
        </p:spPr>
        <p:txBody>
          <a:bodyPr lIns="50800" tIns="50800" rIns="50800" bIns="50800" anchor="ctr"/>
          <a:lstStyle/>
          <a:p>
            <a:pPr>
              <a:defRPr sz="3600"/>
            </a:pPr>
          </a:p>
        </p:txBody>
      </p:sp>
      <p:sp>
        <p:nvSpPr>
          <p:cNvPr id="569" name="Line"/>
          <p:cNvSpPr/>
          <p:nvPr/>
        </p:nvSpPr>
        <p:spPr>
          <a:xfrm flipH="1" flipV="1">
            <a:off x="4077696" y="5862497"/>
            <a:ext cx="5347362" cy="860653"/>
          </a:xfrm>
          <a:prstGeom prst="line">
            <a:avLst/>
          </a:prstGeom>
          <a:ln w="25400">
            <a:solidFill>
              <a:schemeClr val="accent5"/>
            </a:solidFill>
            <a:miter lim="400000"/>
            <a:tailEnd type="triangle"/>
          </a:ln>
        </p:spPr>
        <p:txBody>
          <a:bodyPr lIns="50800" tIns="50800" rIns="50800" bIns="50800" anchor="ctr"/>
          <a:lstStyle/>
          <a:p>
            <a:pPr>
              <a:defRPr sz="3600"/>
            </a:pPr>
          </a:p>
        </p:txBody>
      </p:sp>
      <p:sp>
        <p:nvSpPr>
          <p:cNvPr id="570" name="We can send back data to the client."/>
          <p:cNvSpPr txBox="1"/>
          <p:nvPr/>
        </p:nvSpPr>
        <p:spPr>
          <a:xfrm>
            <a:off x="9502833" y="6611594"/>
            <a:ext cx="3219903" cy="7165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pPr>
            <a:r>
              <a:t>We can </a:t>
            </a:r>
            <a:r>
              <a:rPr b="1">
                <a:latin typeface="+mn-lt"/>
                <a:ea typeface="+mn-ea"/>
                <a:cs typeface="+mn-cs"/>
                <a:sym typeface="Helvetica Neue"/>
              </a:rPr>
              <a:t>send back</a:t>
            </a:r>
            <a:r>
              <a:t> data to the client.</a:t>
            </a:r>
          </a:p>
        </p:txBody>
      </p:sp>
      <p:sp>
        <p:nvSpPr>
          <p:cNvPr id="571" name="We can attach event handlers to the server. Node will notify us asynchronously, and give us access to the request and response."/>
          <p:cNvSpPr txBox="1"/>
          <p:nvPr/>
        </p:nvSpPr>
        <p:spPr>
          <a:xfrm>
            <a:off x="9428195" y="4707056"/>
            <a:ext cx="3369178" cy="16436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pPr>
            <a:r>
              <a:t>We can attach </a:t>
            </a:r>
            <a:r>
              <a:rPr b="1">
                <a:latin typeface="+mn-lt"/>
                <a:ea typeface="+mn-ea"/>
                <a:cs typeface="+mn-cs"/>
                <a:sym typeface="Helvetica Neue"/>
              </a:rPr>
              <a:t>event handlers</a:t>
            </a:r>
            <a:r>
              <a:t> to the server. Node will notify us asynchronously, and give us access to the request and response.</a:t>
            </a:r>
          </a:p>
        </p:txBody>
      </p:sp>
      <p:sp>
        <p:nvSpPr>
          <p:cNvPr id="572" name="Line"/>
          <p:cNvSpPr/>
          <p:nvPr/>
        </p:nvSpPr>
        <p:spPr>
          <a:xfrm flipH="1" flipV="1">
            <a:off x="5243159" y="5245079"/>
            <a:ext cx="4057797" cy="1"/>
          </a:xfrm>
          <a:prstGeom prst="line">
            <a:avLst/>
          </a:prstGeom>
          <a:ln w="25400">
            <a:solidFill>
              <a:schemeClr val="accent5"/>
            </a:solidFill>
            <a:miter lim="400000"/>
            <a:tailEnd type="triangle"/>
          </a:ln>
        </p:spPr>
        <p:txBody>
          <a:bodyPr lIns="50800" tIns="50800" rIns="50800" bIns="50800" anchor="ctr"/>
          <a:lstStyle/>
          <a:p>
            <a:pPr>
              <a:defRPr sz="3600"/>
            </a:pPr>
          </a:p>
        </p:txBody>
      </p:sp>
      <p:sp>
        <p:nvSpPr>
          <p:cNvPr id="573" name="Line"/>
          <p:cNvSpPr/>
          <p:nvPr/>
        </p:nvSpPr>
        <p:spPr>
          <a:xfrm flipH="1" flipV="1">
            <a:off x="3569412" y="6378452"/>
            <a:ext cx="5841156" cy="462208"/>
          </a:xfrm>
          <a:prstGeom prst="line">
            <a:avLst/>
          </a:prstGeom>
          <a:ln w="25400">
            <a:solidFill>
              <a:schemeClr val="accent5"/>
            </a:solidFill>
            <a:miter lim="400000"/>
            <a:tailEnd type="triangle"/>
          </a:ln>
        </p:spPr>
        <p:txBody>
          <a:bodyPr lIns="50800" tIns="50800" rIns="50800" bIns="50800" anchor="ctr"/>
          <a:lstStyle/>
          <a:p>
            <a:pPr>
              <a:defRPr sz="3600"/>
            </a:pPr>
          </a:p>
        </p:txBody>
      </p:sp>
      <p:sp>
        <p:nvSpPr>
          <p:cNvPr id="574" name="We have wired everything, let’s welcome clients!"/>
          <p:cNvSpPr txBox="1"/>
          <p:nvPr/>
        </p:nvSpPr>
        <p:spPr>
          <a:xfrm>
            <a:off x="9502833" y="7465932"/>
            <a:ext cx="3219903" cy="7165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pPr>
            <a:r>
              <a:t>We have wired everything, let’s </a:t>
            </a:r>
            <a:r>
              <a:rPr b="1">
                <a:latin typeface="+mn-lt"/>
                <a:ea typeface="+mn-ea"/>
                <a:cs typeface="+mn-cs"/>
                <a:sym typeface="Helvetica Neue"/>
              </a:rPr>
              <a:t>welcome</a:t>
            </a:r>
            <a:r>
              <a:t> clients!</a:t>
            </a:r>
          </a:p>
        </p:txBody>
      </p:sp>
      <p:sp>
        <p:nvSpPr>
          <p:cNvPr id="575" name="Line"/>
          <p:cNvSpPr/>
          <p:nvPr/>
        </p:nvSpPr>
        <p:spPr>
          <a:xfrm flipH="1" flipV="1">
            <a:off x="2881794" y="7302487"/>
            <a:ext cx="6485986" cy="447094"/>
          </a:xfrm>
          <a:prstGeom prst="line">
            <a:avLst/>
          </a:prstGeom>
          <a:ln w="25400">
            <a:solidFill>
              <a:schemeClr val="accent5"/>
            </a:solidFill>
            <a:miter lim="400000"/>
            <a:tailEnd type="triangle"/>
          </a:ln>
        </p:spPr>
        <p:txBody>
          <a:bodyPr lIns="50800" tIns="50800" rIns="50800" bIns="50800" anchor="ctr"/>
          <a:lstStyle/>
          <a:p>
            <a:pPr>
              <a:defRPr sz="3600"/>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7" name="Image" descr="Image"/>
          <p:cNvPicPr>
            <a:picLocks noChangeAspect="1"/>
          </p:cNvPicPr>
          <p:nvPr/>
        </p:nvPicPr>
        <p:blipFill>
          <a:blip r:embed="rId2">
            <a:extLst/>
          </a:blip>
          <a:stretch>
            <a:fillRect/>
          </a:stretch>
        </p:blipFill>
        <p:spPr>
          <a:xfrm>
            <a:off x="279489" y="232748"/>
            <a:ext cx="12445822" cy="9753601"/>
          </a:xfrm>
          <a:prstGeom prst="rect">
            <a:avLst/>
          </a:prstGeom>
          <a:ln w="12700">
            <a:miter lim="400000"/>
          </a:ln>
        </p:spPr>
      </p:pic>
      <p:sp>
        <p:nvSpPr>
          <p:cNvPr id="578" name="Rounded Rectangle"/>
          <p:cNvSpPr/>
          <p:nvPr/>
        </p:nvSpPr>
        <p:spPr>
          <a:xfrm>
            <a:off x="4053726" y="4441247"/>
            <a:ext cx="2469285" cy="1823399"/>
          </a:xfrm>
          <a:prstGeom prst="roundRect">
            <a:avLst>
              <a:gd name="adj" fmla="val 10448"/>
            </a:avLst>
          </a:prstGeom>
          <a:ln w="25400">
            <a:solidFill>
              <a:schemeClr val="accent5"/>
            </a:solidFill>
            <a:miter lim="400000"/>
          </a:ln>
        </p:spPr>
        <p:txBody>
          <a:bodyPr lIns="50800" tIns="50800" rIns="50800" bIns="50800" anchor="ctr"/>
          <a:lstStyle/>
          <a:p>
            <a:pPr>
              <a:defRPr sz="3600"/>
            </a:pPr>
          </a:p>
        </p:txBody>
      </p:sp>
      <p:sp>
        <p:nvSpPr>
          <p:cNvPr id="579" name="These are the events that are emitted by the class. You can write callbacks and react to these events."/>
          <p:cNvSpPr txBox="1"/>
          <p:nvPr/>
        </p:nvSpPr>
        <p:spPr>
          <a:xfrm>
            <a:off x="7610647" y="3626581"/>
            <a:ext cx="3600334" cy="13388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solidFill>
                  <a:schemeClr val="accent5"/>
                </a:solidFill>
              </a:defRPr>
            </a:pPr>
            <a:r>
              <a:t>These are the events that are </a:t>
            </a:r>
            <a:r>
              <a:rPr b="1">
                <a:latin typeface="+mn-lt"/>
                <a:ea typeface="+mn-ea"/>
                <a:cs typeface="+mn-cs"/>
                <a:sym typeface="Helvetica Neue"/>
              </a:rPr>
              <a:t>emitted</a:t>
            </a:r>
            <a:r>
              <a:t> by the class. You can write callbacks and </a:t>
            </a:r>
            <a:r>
              <a:rPr b="1">
                <a:latin typeface="+mn-lt"/>
                <a:ea typeface="+mn-ea"/>
                <a:cs typeface="+mn-cs"/>
                <a:sym typeface="Helvetica Neue"/>
              </a:rPr>
              <a:t>react</a:t>
            </a:r>
            <a:r>
              <a:t> to these events.</a:t>
            </a:r>
          </a:p>
        </p:txBody>
      </p:sp>
      <p:sp>
        <p:nvSpPr>
          <p:cNvPr id="580" name="Rounded Rectangle"/>
          <p:cNvSpPr/>
          <p:nvPr/>
        </p:nvSpPr>
        <p:spPr>
          <a:xfrm>
            <a:off x="4053726" y="8260509"/>
            <a:ext cx="2469285" cy="531351"/>
          </a:xfrm>
          <a:prstGeom prst="roundRect">
            <a:avLst>
              <a:gd name="adj" fmla="val 35852"/>
            </a:avLst>
          </a:prstGeom>
          <a:ln w="25400">
            <a:solidFill>
              <a:schemeClr val="accent5"/>
            </a:solidFill>
            <a:miter lim="400000"/>
          </a:ln>
        </p:spPr>
        <p:txBody>
          <a:bodyPr lIns="50800" tIns="50800" rIns="50800" bIns="50800" anchor="ctr"/>
          <a:lstStyle/>
          <a:p>
            <a:pPr>
              <a:defRPr sz="3600"/>
            </a:pPr>
          </a:p>
        </p:txBody>
      </p:sp>
      <p:sp>
        <p:nvSpPr>
          <p:cNvPr id="581" name="Line"/>
          <p:cNvSpPr/>
          <p:nvPr/>
        </p:nvSpPr>
        <p:spPr>
          <a:xfrm flipV="1">
            <a:off x="6580191" y="4687164"/>
            <a:ext cx="1215621" cy="533701"/>
          </a:xfrm>
          <a:prstGeom prst="line">
            <a:avLst/>
          </a:prstGeom>
          <a:ln w="25400">
            <a:solidFill>
              <a:schemeClr val="accent5"/>
            </a:solidFill>
            <a:miter lim="400000"/>
            <a:headEnd type="triangle"/>
          </a:ln>
        </p:spPr>
        <p:txBody>
          <a:bodyPr lIns="50800" tIns="50800" rIns="50800" bIns="50800" anchor="ctr"/>
          <a:lstStyle/>
          <a:p>
            <a:pPr>
              <a:defRPr sz="3600"/>
            </a:pPr>
          </a:p>
        </p:txBody>
      </p:sp>
      <p:sp>
        <p:nvSpPr>
          <p:cNvPr id="582" name="Line"/>
          <p:cNvSpPr/>
          <p:nvPr/>
        </p:nvSpPr>
        <p:spPr>
          <a:xfrm flipV="1">
            <a:off x="6580191" y="4828379"/>
            <a:ext cx="1491611" cy="3650003"/>
          </a:xfrm>
          <a:prstGeom prst="line">
            <a:avLst/>
          </a:prstGeom>
          <a:ln w="25400">
            <a:solidFill>
              <a:schemeClr val="accent5"/>
            </a:solidFill>
            <a:miter lim="400000"/>
            <a:headEnd type="triangle"/>
          </a:ln>
        </p:spPr>
        <p:txBody>
          <a:bodyPr lIns="50800" tIns="50800" rIns="50800" bIns="50800" anchor="ctr"/>
          <a:lstStyle/>
          <a:p>
            <a:pPr>
              <a:defRPr sz="3600"/>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Rectangle"/>
          <p:cNvSpPr/>
          <p:nvPr/>
        </p:nvSpPr>
        <p:spPr>
          <a:xfrm>
            <a:off x="3751533" y="2294069"/>
            <a:ext cx="7394248" cy="411108"/>
          </a:xfrm>
          <a:prstGeom prst="rect">
            <a:avLst/>
          </a:prstGeom>
          <a:solidFill>
            <a:srgbClr val="DCDEE0"/>
          </a:solidFill>
          <a:ln w="25400">
            <a:solidFill>
              <a:srgbClr val="85888D"/>
            </a:solidFill>
            <a:miter lim="400000"/>
          </a:ln>
        </p:spPr>
        <p:txBody>
          <a:bodyPr lIns="50800" tIns="50800" rIns="50800" bIns="50800" anchor="ctr"/>
          <a:lstStyle/>
          <a:p>
            <a:pPr>
              <a:defRPr sz="3600"/>
            </a:pPr>
          </a:p>
        </p:txBody>
      </p:sp>
      <p:sp>
        <p:nvSpPr>
          <p:cNvPr id="585" name="Rectangle"/>
          <p:cNvSpPr/>
          <p:nvPr/>
        </p:nvSpPr>
        <p:spPr>
          <a:xfrm>
            <a:off x="3751533" y="2831607"/>
            <a:ext cx="7394248" cy="411109"/>
          </a:xfrm>
          <a:prstGeom prst="rect">
            <a:avLst/>
          </a:prstGeom>
          <a:solidFill>
            <a:srgbClr val="DCDEE0"/>
          </a:solidFill>
          <a:ln w="25400">
            <a:solidFill>
              <a:srgbClr val="85888D"/>
            </a:solidFill>
            <a:miter lim="400000"/>
          </a:ln>
        </p:spPr>
        <p:txBody>
          <a:bodyPr lIns="50800" tIns="50800" rIns="50800" bIns="50800" anchor="ctr"/>
          <a:lstStyle/>
          <a:p>
            <a:pPr>
              <a:defRPr sz="3600"/>
            </a:pPr>
          </a:p>
        </p:txBody>
      </p:sp>
      <p:sp>
        <p:nvSpPr>
          <p:cNvPr id="586" name="How does Node.js use an event loop to offer an asynchronous programming model?"/>
          <p:cNvSpPr/>
          <p:nvPr/>
        </p:nvSpPr>
        <p:spPr>
          <a:xfrm>
            <a:off x="2509860" y="159427"/>
            <a:ext cx="9900048" cy="1587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4" y="0"/>
                </a:moveTo>
                <a:cubicBezTo>
                  <a:pt x="777" y="0"/>
                  <a:pt x="715" y="387"/>
                  <a:pt x="715" y="864"/>
                </a:cubicBezTo>
                <a:lnTo>
                  <a:pt x="715" y="2506"/>
                </a:lnTo>
                <a:lnTo>
                  <a:pt x="0" y="4234"/>
                </a:lnTo>
                <a:lnTo>
                  <a:pt x="715" y="5962"/>
                </a:lnTo>
                <a:lnTo>
                  <a:pt x="715" y="20736"/>
                </a:lnTo>
                <a:cubicBezTo>
                  <a:pt x="715" y="21213"/>
                  <a:pt x="777" y="21600"/>
                  <a:pt x="854" y="21600"/>
                </a:cubicBezTo>
                <a:lnTo>
                  <a:pt x="21461" y="21600"/>
                </a:lnTo>
                <a:cubicBezTo>
                  <a:pt x="21538" y="21600"/>
                  <a:pt x="21600" y="21213"/>
                  <a:pt x="21600" y="20736"/>
                </a:cubicBezTo>
                <a:lnTo>
                  <a:pt x="21600" y="864"/>
                </a:lnTo>
                <a:cubicBezTo>
                  <a:pt x="21600" y="387"/>
                  <a:pt x="21538" y="0"/>
                  <a:pt x="21461" y="0"/>
                </a:cubicBezTo>
                <a:lnTo>
                  <a:pt x="854" y="0"/>
                </a:lnTo>
                <a:close/>
              </a:path>
            </a:pathLst>
          </a:custGeom>
          <a:solidFill>
            <a:schemeClr val="accent3">
              <a:satOff val="18648"/>
              <a:lumOff val="5971"/>
            </a:schemeClr>
          </a:solidFill>
          <a:ln w="25400">
            <a:solidFill>
              <a:srgbClr val="000000"/>
            </a:solidFill>
            <a:miter lim="400000"/>
          </a:ln>
          <a:extLst>
            <a:ext uri="{C572A759-6A51-4108-AA02-DFA0A04FC94B}">
              <ma14:wrappingTextBoxFlag xmlns:ma14="http://schemas.microsoft.com/office/mac/drawingml/2011/main" val="1"/>
            </a:ext>
          </a:extLst>
        </p:spPr>
        <p:txBody>
          <a:bodyPr lIns="190500" tIns="190500" rIns="190500" bIns="190500" anchor="ctr"/>
          <a:lstStyle/>
          <a:p>
            <a:pPr>
              <a:defRPr sz="3600"/>
            </a:pPr>
            <a:r>
              <a:t>How does Node.js use an </a:t>
            </a:r>
            <a:r>
              <a:rPr b="1">
                <a:latin typeface="+mn-lt"/>
                <a:ea typeface="+mn-ea"/>
                <a:cs typeface="+mn-cs"/>
                <a:sym typeface="Helvetica Neue"/>
              </a:rPr>
              <a:t>event loop</a:t>
            </a:r>
            <a:r>
              <a:t> to offer an asynchronous programming model? </a:t>
            </a:r>
          </a:p>
        </p:txBody>
      </p:sp>
      <p:sp>
        <p:nvSpPr>
          <p:cNvPr id="587" name="Line"/>
          <p:cNvSpPr/>
          <p:nvPr/>
        </p:nvSpPr>
        <p:spPr>
          <a:xfrm>
            <a:off x="3993248" y="4144728"/>
            <a:ext cx="3708656" cy="3702009"/>
          </a:xfrm>
          <a:custGeom>
            <a:avLst/>
            <a:gdLst/>
            <a:ahLst/>
            <a:cxnLst>
              <a:cxn ang="0">
                <a:pos x="wd2" y="hd2"/>
              </a:cxn>
              <a:cxn ang="5400000">
                <a:pos x="wd2" y="hd2"/>
              </a:cxn>
              <a:cxn ang="10800000">
                <a:pos x="wd2" y="hd2"/>
              </a:cxn>
              <a:cxn ang="16200000">
                <a:pos x="wd2" y="hd2"/>
              </a:cxn>
            </a:cxnLst>
            <a:rect l="0" t="0" r="r" b="b"/>
            <a:pathLst>
              <a:path w="20551" h="19674" fill="norm" stroke="1" extrusionOk="0">
                <a:moveTo>
                  <a:pt x="2" y="9835"/>
                </a:moveTo>
                <a:cubicBezTo>
                  <a:pt x="-43" y="7308"/>
                  <a:pt x="989" y="4785"/>
                  <a:pt x="3010" y="2870"/>
                </a:cubicBezTo>
                <a:cubicBezTo>
                  <a:pt x="7041" y="-951"/>
                  <a:pt x="13527" y="-962"/>
                  <a:pt x="17536" y="2870"/>
                </a:cubicBezTo>
                <a:cubicBezTo>
                  <a:pt x="21557" y="6712"/>
                  <a:pt x="21556" y="12956"/>
                  <a:pt x="17536" y="16801"/>
                </a:cubicBezTo>
                <a:cubicBezTo>
                  <a:pt x="13525" y="20638"/>
                  <a:pt x="7040" y="20625"/>
                  <a:pt x="3010" y="16801"/>
                </a:cubicBezTo>
                <a:cubicBezTo>
                  <a:pt x="1281" y="15160"/>
                  <a:pt x="256" y="13063"/>
                  <a:pt x="81" y="10780"/>
                </a:cubicBezTo>
              </a:path>
            </a:pathLst>
          </a:custGeom>
          <a:ln w="76200">
            <a:solidFill>
              <a:schemeClr val="accent2"/>
            </a:solidFill>
            <a:miter lim="400000"/>
            <a:tailEnd type="triangle"/>
          </a:ln>
        </p:spPr>
        <p:txBody>
          <a:bodyPr lIns="50800" tIns="50800" rIns="50800" bIns="50800" anchor="ctr"/>
          <a:lstStyle/>
          <a:p>
            <a:pPr>
              <a:defRPr sz="3600"/>
            </a:pPr>
          </a:p>
        </p:txBody>
      </p:sp>
      <p:sp>
        <p:nvSpPr>
          <p:cNvPr id="588" name="Rectangle"/>
          <p:cNvSpPr/>
          <p:nvPr/>
        </p:nvSpPr>
        <p:spPr>
          <a:xfrm>
            <a:off x="477426" y="4090432"/>
            <a:ext cx="3049864" cy="411109"/>
          </a:xfrm>
          <a:prstGeom prst="rect">
            <a:avLst/>
          </a:prstGeom>
          <a:solidFill>
            <a:srgbClr val="DCDEE0"/>
          </a:solidFill>
          <a:ln w="25400">
            <a:solidFill>
              <a:srgbClr val="85888D"/>
            </a:solidFill>
            <a:miter lim="400000"/>
          </a:ln>
        </p:spPr>
        <p:txBody>
          <a:bodyPr lIns="50800" tIns="50800" rIns="50800" bIns="50800" anchor="ctr"/>
          <a:lstStyle/>
          <a:p>
            <a:pPr>
              <a:defRPr sz="3600"/>
            </a:pPr>
          </a:p>
        </p:txBody>
      </p:sp>
      <p:sp>
        <p:nvSpPr>
          <p:cNvPr id="589" name="Rectangle"/>
          <p:cNvSpPr/>
          <p:nvPr/>
        </p:nvSpPr>
        <p:spPr>
          <a:xfrm>
            <a:off x="477426" y="4665760"/>
            <a:ext cx="3049864" cy="411109"/>
          </a:xfrm>
          <a:prstGeom prst="rect">
            <a:avLst/>
          </a:prstGeom>
          <a:solidFill>
            <a:srgbClr val="DCDEE0"/>
          </a:solidFill>
          <a:ln w="25400">
            <a:solidFill>
              <a:srgbClr val="85888D"/>
            </a:solidFill>
            <a:miter lim="400000"/>
          </a:ln>
        </p:spPr>
        <p:txBody>
          <a:bodyPr lIns="50800" tIns="50800" rIns="50800" bIns="50800" anchor="ctr"/>
          <a:lstStyle/>
          <a:p>
            <a:pPr>
              <a:defRPr sz="3600"/>
            </a:pPr>
          </a:p>
        </p:txBody>
      </p:sp>
      <p:sp>
        <p:nvSpPr>
          <p:cNvPr id="590" name="Rectangle"/>
          <p:cNvSpPr/>
          <p:nvPr/>
        </p:nvSpPr>
        <p:spPr>
          <a:xfrm>
            <a:off x="477426" y="5241088"/>
            <a:ext cx="3049864" cy="411109"/>
          </a:xfrm>
          <a:prstGeom prst="rect">
            <a:avLst/>
          </a:prstGeom>
          <a:solidFill>
            <a:srgbClr val="DCDEE0"/>
          </a:solidFill>
          <a:ln w="25400">
            <a:solidFill>
              <a:srgbClr val="85888D"/>
            </a:solidFill>
            <a:miter lim="400000"/>
          </a:ln>
        </p:spPr>
        <p:txBody>
          <a:bodyPr lIns="50800" tIns="50800" rIns="50800" bIns="50800" anchor="ctr"/>
          <a:lstStyle/>
          <a:p>
            <a:pPr>
              <a:defRPr sz="3600"/>
            </a:pPr>
          </a:p>
        </p:txBody>
      </p:sp>
      <p:sp>
        <p:nvSpPr>
          <p:cNvPr id="591" name="Rectangle"/>
          <p:cNvSpPr/>
          <p:nvPr/>
        </p:nvSpPr>
        <p:spPr>
          <a:xfrm>
            <a:off x="477426" y="5816416"/>
            <a:ext cx="3049864" cy="411109"/>
          </a:xfrm>
          <a:prstGeom prst="rect">
            <a:avLst/>
          </a:prstGeom>
          <a:solidFill>
            <a:srgbClr val="DCDEE0"/>
          </a:solidFill>
          <a:ln w="25400">
            <a:solidFill>
              <a:srgbClr val="85888D"/>
            </a:solidFill>
            <a:miter lim="400000"/>
          </a:ln>
        </p:spPr>
        <p:txBody>
          <a:bodyPr lIns="50800" tIns="50800" rIns="50800" bIns="50800" anchor="ctr"/>
          <a:lstStyle/>
          <a:p>
            <a:pPr>
              <a:defRPr sz="3600"/>
            </a:pPr>
          </a:p>
        </p:txBody>
      </p:sp>
      <p:sp>
        <p:nvSpPr>
          <p:cNvPr id="592" name="Event Loop"/>
          <p:cNvSpPr txBox="1"/>
          <p:nvPr/>
        </p:nvSpPr>
        <p:spPr>
          <a:xfrm>
            <a:off x="4737103" y="4920052"/>
            <a:ext cx="2171663" cy="597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solidFill>
                  <a:schemeClr val="accent2"/>
                </a:solidFill>
              </a:defRPr>
            </a:lvl1pPr>
          </a:lstStyle>
          <a:p>
            <a:pPr/>
            <a:r>
              <a:t>Event Loop</a:t>
            </a:r>
          </a:p>
        </p:txBody>
      </p:sp>
      <p:sp>
        <p:nvSpPr>
          <p:cNvPr id="593" name="'request' event"/>
          <p:cNvSpPr txBox="1"/>
          <p:nvPr/>
        </p:nvSpPr>
        <p:spPr>
          <a:xfrm>
            <a:off x="792277" y="4052572"/>
            <a:ext cx="2147317" cy="4622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400">
                <a:solidFill>
                  <a:schemeClr val="accent2"/>
                </a:solidFill>
              </a:defRPr>
            </a:pPr>
            <a:r>
              <a:t>'request' </a:t>
            </a:r>
            <a:r>
              <a:rPr b="1">
                <a:latin typeface="+mn-lt"/>
                <a:ea typeface="+mn-ea"/>
                <a:cs typeface="+mn-cs"/>
                <a:sym typeface="Helvetica Neue"/>
              </a:rPr>
              <a:t>event</a:t>
            </a:r>
          </a:p>
        </p:txBody>
      </p:sp>
      <p:sp>
        <p:nvSpPr>
          <p:cNvPr id="594" name="Queue of events that have been emitted"/>
          <p:cNvSpPr txBox="1"/>
          <p:nvPr/>
        </p:nvSpPr>
        <p:spPr>
          <a:xfrm>
            <a:off x="183616" y="7529700"/>
            <a:ext cx="3637484" cy="8305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400">
                <a:solidFill>
                  <a:schemeClr val="accent2"/>
                </a:solidFill>
              </a:defRPr>
            </a:pPr>
            <a:r>
              <a:t>Queue of events that have been </a:t>
            </a:r>
            <a:r>
              <a:rPr b="1">
                <a:latin typeface="+mn-lt"/>
                <a:ea typeface="+mn-ea"/>
                <a:cs typeface="+mn-cs"/>
                <a:sym typeface="Helvetica Neue"/>
              </a:rPr>
              <a:t>emitted</a:t>
            </a:r>
          </a:p>
        </p:txBody>
      </p:sp>
      <p:sp>
        <p:nvSpPr>
          <p:cNvPr id="595" name="'request' event"/>
          <p:cNvSpPr txBox="1"/>
          <p:nvPr/>
        </p:nvSpPr>
        <p:spPr>
          <a:xfrm>
            <a:off x="792277" y="4627900"/>
            <a:ext cx="2147317" cy="4622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400">
                <a:solidFill>
                  <a:schemeClr val="accent2"/>
                </a:solidFill>
              </a:defRPr>
            </a:pPr>
            <a:r>
              <a:t>'request' </a:t>
            </a:r>
            <a:r>
              <a:rPr b="1">
                <a:latin typeface="+mn-lt"/>
                <a:ea typeface="+mn-ea"/>
                <a:cs typeface="+mn-cs"/>
                <a:sym typeface="Helvetica Neue"/>
              </a:rPr>
              <a:t>event</a:t>
            </a:r>
          </a:p>
        </p:txBody>
      </p:sp>
      <p:sp>
        <p:nvSpPr>
          <p:cNvPr id="596" name="'data' event"/>
          <p:cNvSpPr txBox="1"/>
          <p:nvPr/>
        </p:nvSpPr>
        <p:spPr>
          <a:xfrm>
            <a:off x="792277" y="5203228"/>
            <a:ext cx="1746505" cy="4622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400">
                <a:solidFill>
                  <a:schemeClr val="accent2"/>
                </a:solidFill>
              </a:defRPr>
            </a:pPr>
            <a:r>
              <a:t>'data' </a:t>
            </a:r>
            <a:r>
              <a:rPr b="1">
                <a:latin typeface="+mn-lt"/>
                <a:ea typeface="+mn-ea"/>
                <a:cs typeface="+mn-cs"/>
                <a:sym typeface="Helvetica Neue"/>
              </a:rPr>
              <a:t>event</a:t>
            </a:r>
          </a:p>
        </p:txBody>
      </p:sp>
      <p:sp>
        <p:nvSpPr>
          <p:cNvPr id="597" name="'request' event"/>
          <p:cNvSpPr txBox="1"/>
          <p:nvPr/>
        </p:nvSpPr>
        <p:spPr>
          <a:xfrm>
            <a:off x="792277" y="5778556"/>
            <a:ext cx="2147317" cy="4622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400">
                <a:solidFill>
                  <a:schemeClr val="accent2"/>
                </a:solidFill>
              </a:defRPr>
            </a:pPr>
            <a:r>
              <a:t>'request' </a:t>
            </a:r>
            <a:r>
              <a:rPr b="1">
                <a:latin typeface="+mn-lt"/>
                <a:ea typeface="+mn-ea"/>
                <a:cs typeface="+mn-cs"/>
                <a:sym typeface="Helvetica Neue"/>
              </a:rPr>
              <a:t>event</a:t>
            </a:r>
          </a:p>
        </p:txBody>
      </p:sp>
      <p:sp>
        <p:nvSpPr>
          <p:cNvPr id="598" name="on('request', function(req, res) { // my code});"/>
          <p:cNvSpPr txBox="1"/>
          <p:nvPr/>
        </p:nvSpPr>
        <p:spPr>
          <a:xfrm>
            <a:off x="4097640" y="2336752"/>
            <a:ext cx="6817519" cy="35029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a:solidFill>
                  <a:schemeClr val="accent2"/>
                </a:solidFill>
                <a:latin typeface="Consolas"/>
                <a:ea typeface="Consolas"/>
                <a:cs typeface="Consolas"/>
                <a:sym typeface="Consolas"/>
              </a:defRPr>
            </a:lvl1pPr>
          </a:lstStyle>
          <a:p>
            <a:pPr/>
            <a:r>
              <a:t>on('request', function(req, res) { // my code});</a:t>
            </a:r>
          </a:p>
        </p:txBody>
      </p:sp>
      <p:sp>
        <p:nvSpPr>
          <p:cNvPr id="599" name="on('data', function(data) { // my code});"/>
          <p:cNvSpPr txBox="1"/>
          <p:nvPr/>
        </p:nvSpPr>
        <p:spPr>
          <a:xfrm>
            <a:off x="4528673" y="2862015"/>
            <a:ext cx="5839967" cy="35029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a:solidFill>
                  <a:schemeClr val="accent2"/>
                </a:solidFill>
                <a:latin typeface="Consolas"/>
                <a:ea typeface="Consolas"/>
                <a:cs typeface="Consolas"/>
                <a:sym typeface="Consolas"/>
              </a:defRPr>
            </a:lvl1pPr>
          </a:lstStyle>
          <a:p>
            <a:pPr/>
            <a:r>
              <a:t>on('data', function(data) { // my code});</a:t>
            </a:r>
          </a:p>
        </p:txBody>
      </p:sp>
      <p:sp>
        <p:nvSpPr>
          <p:cNvPr id="600" name="Rectangle"/>
          <p:cNvSpPr/>
          <p:nvPr/>
        </p:nvSpPr>
        <p:spPr>
          <a:xfrm>
            <a:off x="477426" y="6391745"/>
            <a:ext cx="3049864" cy="411108"/>
          </a:xfrm>
          <a:prstGeom prst="rect">
            <a:avLst/>
          </a:prstGeom>
          <a:solidFill>
            <a:srgbClr val="DCDEE0"/>
          </a:solidFill>
          <a:ln w="25400">
            <a:solidFill>
              <a:srgbClr val="85888D"/>
            </a:solidFill>
            <a:miter lim="400000"/>
          </a:ln>
        </p:spPr>
        <p:txBody>
          <a:bodyPr lIns="50800" tIns="50800" rIns="50800" bIns="50800" anchor="ctr"/>
          <a:lstStyle/>
          <a:p>
            <a:pPr>
              <a:defRPr sz="3600"/>
            </a:pPr>
          </a:p>
        </p:txBody>
      </p:sp>
      <p:sp>
        <p:nvSpPr>
          <p:cNvPr id="601" name="Rectangle"/>
          <p:cNvSpPr/>
          <p:nvPr/>
        </p:nvSpPr>
        <p:spPr>
          <a:xfrm>
            <a:off x="477426" y="6942521"/>
            <a:ext cx="3049864" cy="411109"/>
          </a:xfrm>
          <a:prstGeom prst="rect">
            <a:avLst/>
          </a:prstGeom>
          <a:solidFill>
            <a:srgbClr val="DCDEE0"/>
          </a:solidFill>
          <a:ln w="25400">
            <a:solidFill>
              <a:srgbClr val="85888D"/>
            </a:solidFill>
            <a:miter lim="400000"/>
          </a:ln>
        </p:spPr>
        <p:txBody>
          <a:bodyPr lIns="50800" tIns="50800" rIns="50800" bIns="50800" anchor="ctr"/>
          <a:lstStyle/>
          <a:p>
            <a:pPr>
              <a:defRPr sz="3600"/>
            </a:pPr>
          </a:p>
        </p:txBody>
      </p:sp>
      <p:sp>
        <p:nvSpPr>
          <p:cNvPr id="602" name="Callback functions that you have written and registered"/>
          <p:cNvSpPr txBox="1"/>
          <p:nvPr/>
        </p:nvSpPr>
        <p:spPr>
          <a:xfrm>
            <a:off x="3388299" y="3346163"/>
            <a:ext cx="8120715" cy="4622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400">
                <a:solidFill>
                  <a:schemeClr val="accent2"/>
                </a:solidFill>
              </a:defRPr>
            </a:pPr>
            <a:r>
              <a:rPr b="1">
                <a:latin typeface="+mn-lt"/>
                <a:ea typeface="+mn-ea"/>
                <a:cs typeface="+mn-cs"/>
                <a:sym typeface="Helvetica Neue"/>
              </a:rPr>
              <a:t>Callback functions</a:t>
            </a:r>
            <a:r>
              <a:t> that </a:t>
            </a:r>
            <a:r>
              <a:rPr b="1">
                <a:latin typeface="+mn-lt"/>
                <a:ea typeface="+mn-ea"/>
                <a:cs typeface="+mn-cs"/>
                <a:sym typeface="Helvetica Neue"/>
              </a:rPr>
              <a:t>you</a:t>
            </a:r>
            <a:r>
              <a:t> have written and registered</a:t>
            </a:r>
          </a:p>
        </p:txBody>
      </p:sp>
      <p:sp>
        <p:nvSpPr>
          <p:cNvPr id="603" name="Line"/>
          <p:cNvSpPr/>
          <p:nvPr/>
        </p:nvSpPr>
        <p:spPr>
          <a:xfrm>
            <a:off x="3996803" y="8024112"/>
            <a:ext cx="3637485" cy="1"/>
          </a:xfrm>
          <a:prstGeom prst="line">
            <a:avLst/>
          </a:prstGeom>
          <a:ln w="25400">
            <a:solidFill>
              <a:schemeClr val="accent5"/>
            </a:solidFill>
            <a:miter lim="400000"/>
          </a:ln>
        </p:spPr>
        <p:txBody>
          <a:bodyPr lIns="50800" tIns="50800" rIns="50800" bIns="50800" anchor="ctr"/>
          <a:lstStyle/>
          <a:p>
            <a:pPr>
              <a:defRPr sz="3600"/>
            </a:pPr>
          </a:p>
        </p:txBody>
      </p:sp>
      <p:sp>
        <p:nvSpPr>
          <p:cNvPr id="604" name="All the code that you write runs on a single thread"/>
          <p:cNvSpPr txBox="1"/>
          <p:nvPr/>
        </p:nvSpPr>
        <p:spPr>
          <a:xfrm>
            <a:off x="3799431" y="8114884"/>
            <a:ext cx="4032228" cy="8317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400">
                <a:solidFill>
                  <a:schemeClr val="accent2"/>
                </a:solidFill>
              </a:defRPr>
            </a:pPr>
            <a:r>
              <a:t>All the code that </a:t>
            </a:r>
            <a:r>
              <a:rPr b="1">
                <a:latin typeface="+mn-lt"/>
                <a:ea typeface="+mn-ea"/>
                <a:cs typeface="+mn-cs"/>
                <a:sym typeface="Helvetica Neue"/>
              </a:rPr>
              <a:t>you</a:t>
            </a:r>
            <a:r>
              <a:t> write runs on a </a:t>
            </a:r>
            <a:r>
              <a:rPr b="1">
                <a:latin typeface="+mn-lt"/>
                <a:ea typeface="+mn-ea"/>
                <a:cs typeface="+mn-cs"/>
                <a:sym typeface="Helvetica Neue"/>
              </a:rPr>
              <a:t>single thread</a:t>
            </a:r>
          </a:p>
        </p:txBody>
      </p:sp>
      <p:sp>
        <p:nvSpPr>
          <p:cNvPr id="605" name="get the next event in the queue; invoke the registered callbacks in sequence; delegate I/O operations to the Node platform"/>
          <p:cNvSpPr txBox="1"/>
          <p:nvPr/>
        </p:nvSpPr>
        <p:spPr>
          <a:xfrm>
            <a:off x="4452567" y="5495380"/>
            <a:ext cx="2740736" cy="13653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700">
                <a:solidFill>
                  <a:schemeClr val="accent2"/>
                </a:solidFill>
              </a:defRPr>
            </a:lvl1pPr>
          </a:lstStyle>
          <a:p>
            <a:pPr/>
            <a:r>
              <a:t>get the next event in the queue; invoke the registered callbacks in sequence; delegate I/O operations to the Node platform</a:t>
            </a:r>
          </a:p>
        </p:txBody>
      </p:sp>
      <p:sp>
        <p:nvSpPr>
          <p:cNvPr id="606" name="Line"/>
          <p:cNvSpPr/>
          <p:nvPr/>
        </p:nvSpPr>
        <p:spPr>
          <a:xfrm>
            <a:off x="8172867" y="8024112"/>
            <a:ext cx="4767881" cy="1"/>
          </a:xfrm>
          <a:prstGeom prst="line">
            <a:avLst/>
          </a:prstGeom>
          <a:ln w="25400">
            <a:solidFill>
              <a:schemeClr val="accent5"/>
            </a:solidFill>
            <a:miter lim="400000"/>
          </a:ln>
        </p:spPr>
        <p:txBody>
          <a:bodyPr lIns="50800" tIns="50800" rIns="50800" bIns="50800" anchor="ctr"/>
          <a:lstStyle/>
          <a:p>
            <a:pPr>
              <a:defRPr sz="3600"/>
            </a:pPr>
          </a:p>
        </p:txBody>
      </p:sp>
      <p:sp>
        <p:nvSpPr>
          <p:cNvPr id="607" name="The long-running tasks (I/Os) are executed by Node in parallel; Node emits events to report progress (which triggers your callbacks)."/>
          <p:cNvSpPr txBox="1"/>
          <p:nvPr/>
        </p:nvSpPr>
        <p:spPr>
          <a:xfrm>
            <a:off x="8153938" y="8095763"/>
            <a:ext cx="4589127" cy="8700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700">
                <a:solidFill>
                  <a:schemeClr val="accent2"/>
                </a:solidFill>
              </a:defRPr>
            </a:pPr>
            <a:r>
              <a:t>The </a:t>
            </a:r>
            <a:r>
              <a:rPr b="1">
                <a:latin typeface="+mn-lt"/>
                <a:ea typeface="+mn-ea"/>
                <a:cs typeface="+mn-cs"/>
                <a:sym typeface="Helvetica Neue"/>
              </a:rPr>
              <a:t>long-running tasks</a:t>
            </a:r>
            <a:r>
              <a:t> (I/Os) are executed by Node in parallel; Node emits events to report progress (which triggers your callbacks). </a:t>
            </a:r>
          </a:p>
        </p:txBody>
      </p:sp>
      <p:sp>
        <p:nvSpPr>
          <p:cNvPr id="608" name="Line"/>
          <p:cNvSpPr/>
          <p:nvPr/>
        </p:nvSpPr>
        <p:spPr>
          <a:xfrm>
            <a:off x="8567634" y="4736050"/>
            <a:ext cx="4032229" cy="1"/>
          </a:xfrm>
          <a:prstGeom prst="line">
            <a:avLst/>
          </a:prstGeom>
          <a:ln w="76200" cap="rnd">
            <a:solidFill>
              <a:srgbClr val="85888D"/>
            </a:solidFill>
            <a:custDash>
              <a:ds d="100000" sp="200000"/>
            </a:custDash>
            <a:tailEnd type="triangle"/>
          </a:ln>
        </p:spPr>
        <p:txBody>
          <a:bodyPr lIns="50800" tIns="50800" rIns="50800" bIns="50800" anchor="ctr"/>
          <a:lstStyle/>
          <a:p>
            <a:pPr>
              <a:defRPr sz="3600"/>
            </a:pPr>
          </a:p>
        </p:txBody>
      </p:sp>
      <p:sp>
        <p:nvSpPr>
          <p:cNvPr id="609" name="Line"/>
          <p:cNvSpPr/>
          <p:nvPr/>
        </p:nvSpPr>
        <p:spPr>
          <a:xfrm>
            <a:off x="8567633" y="5261236"/>
            <a:ext cx="4032229" cy="1"/>
          </a:xfrm>
          <a:prstGeom prst="line">
            <a:avLst/>
          </a:prstGeom>
          <a:ln w="76200" cap="rnd">
            <a:solidFill>
              <a:srgbClr val="85888D"/>
            </a:solidFill>
            <a:custDash>
              <a:ds d="100000" sp="200000"/>
            </a:custDash>
            <a:tailEnd type="triangle"/>
          </a:ln>
        </p:spPr>
        <p:txBody>
          <a:bodyPr lIns="50800" tIns="50800" rIns="50800" bIns="50800" anchor="ctr"/>
          <a:lstStyle/>
          <a:p>
            <a:pPr>
              <a:defRPr sz="3600"/>
            </a:pPr>
          </a:p>
        </p:txBody>
      </p:sp>
      <p:sp>
        <p:nvSpPr>
          <p:cNvPr id="610" name="Line"/>
          <p:cNvSpPr/>
          <p:nvPr/>
        </p:nvSpPr>
        <p:spPr>
          <a:xfrm>
            <a:off x="8567634" y="5816060"/>
            <a:ext cx="4032229" cy="1"/>
          </a:xfrm>
          <a:prstGeom prst="line">
            <a:avLst/>
          </a:prstGeom>
          <a:ln w="76200" cap="rnd">
            <a:solidFill>
              <a:srgbClr val="85888D"/>
            </a:solidFill>
            <a:custDash>
              <a:ds d="100000" sp="200000"/>
            </a:custDash>
            <a:tailEnd type="triangle"/>
          </a:ln>
        </p:spPr>
        <p:txBody>
          <a:bodyPr lIns="50800" tIns="50800" rIns="50800" bIns="50800" anchor="ctr"/>
          <a:lstStyle/>
          <a:p>
            <a:pPr>
              <a:defRPr sz="3600"/>
            </a:pPr>
          </a:p>
        </p:txBody>
      </p:sp>
      <p:sp>
        <p:nvSpPr>
          <p:cNvPr id="611" name="Line"/>
          <p:cNvSpPr/>
          <p:nvPr/>
        </p:nvSpPr>
        <p:spPr>
          <a:xfrm>
            <a:off x="8567633" y="6341246"/>
            <a:ext cx="4032229" cy="1"/>
          </a:xfrm>
          <a:prstGeom prst="line">
            <a:avLst/>
          </a:prstGeom>
          <a:ln w="76200" cap="rnd">
            <a:solidFill>
              <a:srgbClr val="85888D"/>
            </a:solidFill>
            <a:custDash>
              <a:ds d="100000" sp="200000"/>
            </a:custDash>
            <a:tailEnd type="triangle"/>
          </a:ln>
        </p:spPr>
        <p:txBody>
          <a:bodyPr lIns="50800" tIns="50800" rIns="50800" bIns="50800" anchor="ctr"/>
          <a:lstStyle/>
          <a:p>
            <a:pPr>
              <a:defRPr sz="3600"/>
            </a:pPr>
          </a:p>
        </p:txBody>
      </p:sp>
      <p:sp>
        <p:nvSpPr>
          <p:cNvPr id="612" name="Line"/>
          <p:cNvSpPr/>
          <p:nvPr/>
        </p:nvSpPr>
        <p:spPr>
          <a:xfrm>
            <a:off x="8567634" y="6866432"/>
            <a:ext cx="4032229" cy="1"/>
          </a:xfrm>
          <a:prstGeom prst="line">
            <a:avLst/>
          </a:prstGeom>
          <a:ln w="76200" cap="rnd">
            <a:solidFill>
              <a:srgbClr val="85888D"/>
            </a:solidFill>
            <a:custDash>
              <a:ds d="100000" sp="200000"/>
            </a:custDash>
            <a:tailEnd type="triangle"/>
          </a:ln>
        </p:spPr>
        <p:txBody>
          <a:bodyPr lIns="50800" tIns="50800" rIns="50800" bIns="50800" anchor="ctr"/>
          <a:lstStyle/>
          <a:p>
            <a:pPr>
              <a:defRPr sz="3600"/>
            </a:pPr>
          </a:p>
        </p:txBody>
      </p:sp>
      <p:grpSp>
        <p:nvGrpSpPr>
          <p:cNvPr id="615" name="Group"/>
          <p:cNvGrpSpPr/>
          <p:nvPr/>
        </p:nvGrpSpPr>
        <p:grpSpPr>
          <a:xfrm>
            <a:off x="513347" y="313602"/>
            <a:ext cx="2078818" cy="1430196"/>
            <a:chOff x="0" y="0"/>
            <a:chExt cx="2078817" cy="1430195"/>
          </a:xfrm>
        </p:grpSpPr>
        <p:pic>
          <p:nvPicPr>
            <p:cNvPr id="613" name="Image" descr="Image"/>
            <p:cNvPicPr>
              <a:picLocks noChangeAspect="1"/>
            </p:cNvPicPr>
            <p:nvPr/>
          </p:nvPicPr>
          <p:blipFill>
            <a:blip r:embed="rId2">
              <a:extLst/>
            </a:blip>
            <a:stretch>
              <a:fillRect/>
            </a:stretch>
          </p:blipFill>
          <p:spPr>
            <a:xfrm flipH="1">
              <a:off x="168997" y="176080"/>
              <a:ext cx="1909821" cy="1254116"/>
            </a:xfrm>
            <a:prstGeom prst="rect">
              <a:avLst/>
            </a:prstGeom>
            <a:ln w="12700" cap="flat">
              <a:noFill/>
              <a:miter lim="400000"/>
            </a:ln>
            <a:effectLst/>
          </p:spPr>
        </p:pic>
        <p:pic>
          <p:nvPicPr>
            <p:cNvPr id="614" name="Image" descr="Image"/>
            <p:cNvPicPr>
              <a:picLocks noChangeAspect="1"/>
            </p:cNvPicPr>
            <p:nvPr/>
          </p:nvPicPr>
          <p:blipFill>
            <a:blip r:embed="rId3">
              <a:extLst/>
            </a:blip>
            <a:stretch>
              <a:fillRect/>
            </a:stretch>
          </p:blipFill>
          <p:spPr>
            <a:xfrm>
              <a:off x="0" y="0"/>
              <a:ext cx="816018" cy="816018"/>
            </a:xfrm>
            <a:prstGeom prst="rect">
              <a:avLst/>
            </a:prstGeom>
            <a:ln w="12700" cap="flat">
              <a:noFill/>
              <a:miter lim="400000"/>
            </a:ln>
            <a:effectLst/>
          </p:spPr>
        </p:pic>
      </p:grpSp>
      <p:sp>
        <p:nvSpPr>
          <p:cNvPr id="616" name="Another pattern is to provide a callback to node when invoking an asynchronous function."/>
          <p:cNvSpPr txBox="1"/>
          <p:nvPr/>
        </p:nvSpPr>
        <p:spPr>
          <a:xfrm>
            <a:off x="8153939" y="9012051"/>
            <a:ext cx="4589127" cy="6033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700">
                <a:solidFill>
                  <a:schemeClr val="accent2"/>
                </a:solidFill>
              </a:defRPr>
            </a:lvl1pPr>
          </a:lstStyle>
          <a:p>
            <a:pPr/>
            <a:r>
              <a:t>Another pattern is to provide a callback to node when invoking an asynchronous function.</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8" name="What is npm?"/>
          <p:cNvSpPr/>
          <p:nvPr/>
        </p:nvSpPr>
        <p:spPr>
          <a:xfrm>
            <a:off x="2509860" y="159427"/>
            <a:ext cx="9900048" cy="1587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4" y="0"/>
                </a:moveTo>
                <a:cubicBezTo>
                  <a:pt x="777" y="0"/>
                  <a:pt x="715" y="387"/>
                  <a:pt x="715" y="864"/>
                </a:cubicBezTo>
                <a:lnTo>
                  <a:pt x="715" y="2506"/>
                </a:lnTo>
                <a:lnTo>
                  <a:pt x="0" y="4234"/>
                </a:lnTo>
                <a:lnTo>
                  <a:pt x="715" y="5962"/>
                </a:lnTo>
                <a:lnTo>
                  <a:pt x="715" y="20736"/>
                </a:lnTo>
                <a:cubicBezTo>
                  <a:pt x="715" y="21213"/>
                  <a:pt x="777" y="21600"/>
                  <a:pt x="854" y="21600"/>
                </a:cubicBezTo>
                <a:lnTo>
                  <a:pt x="21461" y="21600"/>
                </a:lnTo>
                <a:cubicBezTo>
                  <a:pt x="21538" y="21600"/>
                  <a:pt x="21600" y="21213"/>
                  <a:pt x="21600" y="20736"/>
                </a:cubicBezTo>
                <a:lnTo>
                  <a:pt x="21600" y="864"/>
                </a:lnTo>
                <a:cubicBezTo>
                  <a:pt x="21600" y="387"/>
                  <a:pt x="21538" y="0"/>
                  <a:pt x="21461" y="0"/>
                </a:cubicBezTo>
                <a:lnTo>
                  <a:pt x="854" y="0"/>
                </a:lnTo>
                <a:close/>
              </a:path>
            </a:pathLst>
          </a:custGeom>
          <a:solidFill>
            <a:schemeClr val="accent3">
              <a:satOff val="18648"/>
              <a:lumOff val="5971"/>
            </a:schemeClr>
          </a:solidFill>
          <a:ln w="25400">
            <a:solidFill>
              <a:srgbClr val="000000"/>
            </a:solidFill>
            <a:miter lim="400000"/>
          </a:ln>
          <a:extLst>
            <a:ext uri="{C572A759-6A51-4108-AA02-DFA0A04FC94B}">
              <ma14:wrappingTextBoxFlag xmlns:ma14="http://schemas.microsoft.com/office/mac/drawingml/2011/main" val="1"/>
            </a:ext>
          </a:extLst>
        </p:spPr>
        <p:txBody>
          <a:bodyPr lIns="190500" tIns="190500" rIns="190500" bIns="190500" anchor="ctr"/>
          <a:lstStyle/>
          <a:p>
            <a:pPr>
              <a:defRPr sz="3600"/>
            </a:pPr>
            <a:r>
              <a:t>What is </a:t>
            </a:r>
            <a:r>
              <a:rPr b="1">
                <a:latin typeface="+mn-lt"/>
                <a:ea typeface="+mn-ea"/>
                <a:cs typeface="+mn-cs"/>
                <a:sym typeface="Helvetica Neue"/>
              </a:rPr>
              <a:t>npm</a:t>
            </a:r>
            <a:r>
              <a:t>?</a:t>
            </a:r>
          </a:p>
        </p:txBody>
      </p:sp>
      <p:grpSp>
        <p:nvGrpSpPr>
          <p:cNvPr id="621" name="Group"/>
          <p:cNvGrpSpPr/>
          <p:nvPr/>
        </p:nvGrpSpPr>
        <p:grpSpPr>
          <a:xfrm>
            <a:off x="513347" y="313602"/>
            <a:ext cx="2078818" cy="1430196"/>
            <a:chOff x="0" y="0"/>
            <a:chExt cx="2078817" cy="1430195"/>
          </a:xfrm>
        </p:grpSpPr>
        <p:pic>
          <p:nvPicPr>
            <p:cNvPr id="619" name="Image" descr="Image"/>
            <p:cNvPicPr>
              <a:picLocks noChangeAspect="1"/>
            </p:cNvPicPr>
            <p:nvPr/>
          </p:nvPicPr>
          <p:blipFill>
            <a:blip r:embed="rId2">
              <a:extLst/>
            </a:blip>
            <a:stretch>
              <a:fillRect/>
            </a:stretch>
          </p:blipFill>
          <p:spPr>
            <a:xfrm flipH="1">
              <a:off x="168997" y="176080"/>
              <a:ext cx="1909821" cy="1254116"/>
            </a:xfrm>
            <a:prstGeom prst="rect">
              <a:avLst/>
            </a:prstGeom>
            <a:ln w="12700" cap="flat">
              <a:noFill/>
              <a:miter lim="400000"/>
            </a:ln>
            <a:effectLst/>
          </p:spPr>
        </p:pic>
        <p:pic>
          <p:nvPicPr>
            <p:cNvPr id="620" name="Image" descr="Image"/>
            <p:cNvPicPr>
              <a:picLocks noChangeAspect="1"/>
            </p:cNvPicPr>
            <p:nvPr/>
          </p:nvPicPr>
          <p:blipFill>
            <a:blip r:embed="rId3">
              <a:extLst/>
            </a:blip>
            <a:stretch>
              <a:fillRect/>
            </a:stretch>
          </p:blipFill>
          <p:spPr>
            <a:xfrm>
              <a:off x="0" y="0"/>
              <a:ext cx="816018" cy="816018"/>
            </a:xfrm>
            <a:prstGeom prst="rect">
              <a:avLst/>
            </a:prstGeom>
            <a:ln w="12700" cap="flat">
              <a:noFill/>
              <a:miter lim="400000"/>
            </a:ln>
            <a:effectLst/>
          </p:spPr>
        </p:pic>
      </p:grpSp>
      <p:grpSp>
        <p:nvGrpSpPr>
          <p:cNvPr id="624" name="Group"/>
          <p:cNvGrpSpPr/>
          <p:nvPr/>
        </p:nvGrpSpPr>
        <p:grpSpPr>
          <a:xfrm>
            <a:off x="213894" y="7806729"/>
            <a:ext cx="2076422" cy="1466979"/>
            <a:chOff x="0" y="0"/>
            <a:chExt cx="2076421" cy="1466977"/>
          </a:xfrm>
        </p:grpSpPr>
        <p:pic>
          <p:nvPicPr>
            <p:cNvPr id="622" name="Image" descr="Image"/>
            <p:cNvPicPr>
              <a:picLocks noChangeAspect="1"/>
            </p:cNvPicPr>
            <p:nvPr/>
          </p:nvPicPr>
          <p:blipFill>
            <a:blip r:embed="rId2">
              <a:extLst/>
            </a:blip>
            <a:stretch>
              <a:fillRect/>
            </a:stretch>
          </p:blipFill>
          <p:spPr>
            <a:xfrm flipH="1">
              <a:off x="166600" y="212862"/>
              <a:ext cx="1909822" cy="1254116"/>
            </a:xfrm>
            <a:prstGeom prst="rect">
              <a:avLst/>
            </a:prstGeom>
            <a:ln w="12700" cap="flat">
              <a:noFill/>
              <a:miter lim="400000"/>
            </a:ln>
            <a:effectLst/>
          </p:spPr>
        </p:pic>
        <p:pic>
          <p:nvPicPr>
            <p:cNvPr id="623" name="Image" descr="Image"/>
            <p:cNvPicPr>
              <a:picLocks noChangeAspect="1"/>
            </p:cNvPicPr>
            <p:nvPr/>
          </p:nvPicPr>
          <p:blipFill>
            <a:blip r:embed="rId4">
              <a:extLst/>
            </a:blip>
            <a:stretch>
              <a:fillRect/>
            </a:stretch>
          </p:blipFill>
          <p:spPr>
            <a:xfrm>
              <a:off x="0" y="0"/>
              <a:ext cx="921121" cy="921121"/>
            </a:xfrm>
            <a:prstGeom prst="rect">
              <a:avLst/>
            </a:prstGeom>
            <a:ln w="12700" cap="flat">
              <a:noFill/>
              <a:miter lim="400000"/>
            </a:ln>
            <a:effectLst/>
          </p:spPr>
        </p:pic>
      </p:grpSp>
      <p:sp>
        <p:nvSpPr>
          <p:cNvPr id="625" name="”npm is the package manager for the Node JavaScript platform. It puts modules in place so that node can find them, and manages dependency conflicts intelligently.…"/>
          <p:cNvSpPr txBox="1"/>
          <p:nvPr/>
        </p:nvSpPr>
        <p:spPr>
          <a:xfrm>
            <a:off x="1528448" y="2257592"/>
            <a:ext cx="9947904" cy="41153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i="1" sz="3300">
                <a:latin typeface="+mn-lt"/>
                <a:ea typeface="+mn-ea"/>
                <a:cs typeface="+mn-cs"/>
                <a:sym typeface="Helvetica Neue"/>
              </a:defRPr>
            </a:pPr>
            <a:r>
              <a:t>”</a:t>
            </a:r>
            <a:r>
              <a:rPr b="1"/>
              <a:t>npm</a:t>
            </a:r>
            <a:r>
              <a:t> is the </a:t>
            </a:r>
            <a:r>
              <a:rPr b="1"/>
              <a:t>package manager</a:t>
            </a:r>
            <a:r>
              <a:t> for the Node JavaScript platform. It puts </a:t>
            </a:r>
            <a:r>
              <a:rPr b="1"/>
              <a:t>modules</a:t>
            </a:r>
            <a:r>
              <a:t> in place so that node can find them, and manages </a:t>
            </a:r>
            <a:r>
              <a:rPr b="1"/>
              <a:t>dependency</a:t>
            </a:r>
            <a:r>
              <a:t> conflicts intelligently.</a:t>
            </a:r>
          </a:p>
          <a:p>
            <a:pPr>
              <a:defRPr i="1" sz="3300">
                <a:latin typeface="+mn-lt"/>
                <a:ea typeface="+mn-ea"/>
                <a:cs typeface="+mn-cs"/>
                <a:sym typeface="Helvetica Neue"/>
              </a:defRPr>
            </a:pPr>
          </a:p>
          <a:p>
            <a:pPr>
              <a:defRPr i="1" sz="3300">
                <a:latin typeface="+mn-lt"/>
                <a:ea typeface="+mn-ea"/>
                <a:cs typeface="+mn-cs"/>
                <a:sym typeface="Helvetica Neue"/>
              </a:defRPr>
            </a:pPr>
            <a:r>
              <a:t>It is extremely configurable to support a wide variety of use cases. Most commonly, it is used to </a:t>
            </a:r>
            <a:r>
              <a:rPr b="1"/>
              <a:t>publish</a:t>
            </a:r>
            <a:r>
              <a:t>, </a:t>
            </a:r>
            <a:r>
              <a:rPr b="1"/>
              <a:t>discover</a:t>
            </a:r>
            <a:r>
              <a:t>, </a:t>
            </a:r>
            <a:r>
              <a:rPr b="1"/>
              <a:t>install</a:t>
            </a:r>
            <a:r>
              <a:t>, and </a:t>
            </a:r>
            <a:r>
              <a:rPr b="1"/>
              <a:t>develop</a:t>
            </a:r>
            <a:r>
              <a:t> node programs.”</a:t>
            </a:r>
          </a:p>
        </p:txBody>
      </p:sp>
      <p:sp>
        <p:nvSpPr>
          <p:cNvPr id="626" name="https://www.npmjs.org/doc/misc/npm-faq.html"/>
          <p:cNvSpPr txBox="1"/>
          <p:nvPr/>
        </p:nvSpPr>
        <p:spPr>
          <a:xfrm>
            <a:off x="2489368" y="8599284"/>
            <a:ext cx="8642986" cy="597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https://www.npmjs.org/doc/misc/npm-faq.html</a:t>
            </a:r>
          </a:p>
        </p:txBody>
      </p:sp>
      <p:sp>
        <p:nvSpPr>
          <p:cNvPr id="627" name="You have to read this:"/>
          <p:cNvSpPr txBox="1"/>
          <p:nvPr/>
        </p:nvSpPr>
        <p:spPr>
          <a:xfrm>
            <a:off x="2498551" y="8055589"/>
            <a:ext cx="4274262" cy="6115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400"/>
            </a:pPr>
            <a:r>
              <a:t>You </a:t>
            </a:r>
            <a:r>
              <a:rPr b="1" u="sng">
                <a:latin typeface="+mn-lt"/>
                <a:ea typeface="+mn-ea"/>
                <a:cs typeface="+mn-cs"/>
                <a:sym typeface="Helvetica Neue"/>
              </a:rPr>
              <a:t>have to</a:t>
            </a:r>
            <a:r>
              <a:t> read this:</a:t>
            </a:r>
          </a:p>
        </p:txBody>
      </p:sp>
      <p:sp>
        <p:nvSpPr>
          <p:cNvPr id="628" name="https://www.npmjs.org/doc/cli/npm.html"/>
          <p:cNvSpPr txBox="1"/>
          <p:nvPr/>
        </p:nvSpPr>
        <p:spPr>
          <a:xfrm>
            <a:off x="3111690" y="6497557"/>
            <a:ext cx="6781420"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000">
                <a:latin typeface="+mn-lt"/>
                <a:ea typeface="+mn-ea"/>
                <a:cs typeface="+mn-cs"/>
                <a:sym typeface="Helvetica Neue"/>
              </a:defRPr>
            </a:lvl1pPr>
          </a:lstStyle>
          <a:p>
            <a:pPr/>
            <a:r>
              <a:t>https://www.npmjs.org/doc/cli/npm.html</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0" name="npm is a set of command line tools that work together with the node registry"/>
          <p:cNvSpPr/>
          <p:nvPr/>
        </p:nvSpPr>
        <p:spPr>
          <a:xfrm>
            <a:off x="2509860" y="159427"/>
            <a:ext cx="9900048" cy="1587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4" y="0"/>
                </a:moveTo>
                <a:cubicBezTo>
                  <a:pt x="777" y="0"/>
                  <a:pt x="715" y="387"/>
                  <a:pt x="715" y="864"/>
                </a:cubicBezTo>
                <a:lnTo>
                  <a:pt x="715" y="2506"/>
                </a:lnTo>
                <a:lnTo>
                  <a:pt x="0" y="4234"/>
                </a:lnTo>
                <a:lnTo>
                  <a:pt x="715" y="5962"/>
                </a:lnTo>
                <a:lnTo>
                  <a:pt x="715" y="20736"/>
                </a:lnTo>
                <a:cubicBezTo>
                  <a:pt x="715" y="21213"/>
                  <a:pt x="777" y="21600"/>
                  <a:pt x="854" y="21600"/>
                </a:cubicBezTo>
                <a:lnTo>
                  <a:pt x="21461" y="21600"/>
                </a:lnTo>
                <a:cubicBezTo>
                  <a:pt x="21538" y="21600"/>
                  <a:pt x="21600" y="21213"/>
                  <a:pt x="21600" y="20736"/>
                </a:cubicBezTo>
                <a:lnTo>
                  <a:pt x="21600" y="864"/>
                </a:lnTo>
                <a:cubicBezTo>
                  <a:pt x="21600" y="387"/>
                  <a:pt x="21538" y="0"/>
                  <a:pt x="21461" y="0"/>
                </a:cubicBezTo>
                <a:lnTo>
                  <a:pt x="854" y="0"/>
                </a:lnTo>
                <a:close/>
              </a:path>
            </a:pathLst>
          </a:custGeom>
          <a:solidFill>
            <a:schemeClr val="accent3">
              <a:satOff val="18648"/>
              <a:lumOff val="5971"/>
            </a:schemeClr>
          </a:solidFill>
          <a:ln w="25400">
            <a:solidFill>
              <a:srgbClr val="000000"/>
            </a:solidFill>
            <a:miter lim="400000"/>
          </a:ln>
          <a:extLst>
            <a:ext uri="{C572A759-6A51-4108-AA02-DFA0A04FC94B}">
              <ma14:wrappingTextBoxFlag xmlns:ma14="http://schemas.microsoft.com/office/mac/drawingml/2011/main" val="1"/>
            </a:ext>
          </a:extLst>
        </p:spPr>
        <p:txBody>
          <a:bodyPr lIns="190500" tIns="190500" rIns="190500" bIns="190500" anchor="ctr"/>
          <a:lstStyle/>
          <a:p>
            <a:pPr>
              <a:defRPr sz="3600"/>
            </a:pPr>
            <a:r>
              <a:t>npm is a set of command line tools that work together with the </a:t>
            </a:r>
            <a:r>
              <a:rPr b="1">
                <a:latin typeface="+mn-lt"/>
                <a:ea typeface="+mn-ea"/>
                <a:cs typeface="+mn-cs"/>
                <a:sym typeface="Helvetica Neue"/>
              </a:rPr>
              <a:t>node registry</a:t>
            </a:r>
          </a:p>
        </p:txBody>
      </p:sp>
      <p:grpSp>
        <p:nvGrpSpPr>
          <p:cNvPr id="633" name="Group"/>
          <p:cNvGrpSpPr/>
          <p:nvPr/>
        </p:nvGrpSpPr>
        <p:grpSpPr>
          <a:xfrm>
            <a:off x="513347" y="313602"/>
            <a:ext cx="2078818" cy="1430196"/>
            <a:chOff x="0" y="0"/>
            <a:chExt cx="2078817" cy="1430195"/>
          </a:xfrm>
        </p:grpSpPr>
        <p:pic>
          <p:nvPicPr>
            <p:cNvPr id="631" name="Image" descr="Image"/>
            <p:cNvPicPr>
              <a:picLocks noChangeAspect="1"/>
            </p:cNvPicPr>
            <p:nvPr/>
          </p:nvPicPr>
          <p:blipFill>
            <a:blip r:embed="rId2">
              <a:extLst/>
            </a:blip>
            <a:stretch>
              <a:fillRect/>
            </a:stretch>
          </p:blipFill>
          <p:spPr>
            <a:xfrm flipH="1">
              <a:off x="168997" y="176080"/>
              <a:ext cx="1909821" cy="1254116"/>
            </a:xfrm>
            <a:prstGeom prst="rect">
              <a:avLst/>
            </a:prstGeom>
            <a:ln w="12700" cap="flat">
              <a:noFill/>
              <a:miter lim="400000"/>
            </a:ln>
            <a:effectLst/>
          </p:spPr>
        </p:pic>
        <p:pic>
          <p:nvPicPr>
            <p:cNvPr id="632" name="Image" descr="Image"/>
            <p:cNvPicPr>
              <a:picLocks noChangeAspect="1"/>
            </p:cNvPicPr>
            <p:nvPr/>
          </p:nvPicPr>
          <p:blipFill>
            <a:blip r:embed="rId3">
              <a:extLst/>
            </a:blip>
            <a:stretch>
              <a:fillRect/>
            </a:stretch>
          </p:blipFill>
          <p:spPr>
            <a:xfrm>
              <a:off x="0" y="0"/>
              <a:ext cx="816018" cy="816018"/>
            </a:xfrm>
            <a:prstGeom prst="rect">
              <a:avLst/>
            </a:prstGeom>
            <a:ln w="12700" cap="flat">
              <a:noFill/>
              <a:miter lim="400000"/>
            </a:ln>
            <a:effectLst/>
          </p:spPr>
        </p:pic>
      </p:grpSp>
      <p:sp>
        <p:nvSpPr>
          <p:cNvPr id="634" name="https://www.npmjs.org"/>
          <p:cNvSpPr txBox="1"/>
          <p:nvPr/>
        </p:nvSpPr>
        <p:spPr>
          <a:xfrm>
            <a:off x="4373010" y="8995976"/>
            <a:ext cx="4258780" cy="5974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https://www.npmjs.org</a:t>
            </a:r>
          </a:p>
        </p:txBody>
      </p:sp>
      <p:pic>
        <p:nvPicPr>
          <p:cNvPr id="635" name="Image" descr="Image"/>
          <p:cNvPicPr>
            <a:picLocks noChangeAspect="1"/>
          </p:cNvPicPr>
          <p:nvPr/>
        </p:nvPicPr>
        <p:blipFill>
          <a:blip r:embed="rId4">
            <a:extLst/>
          </a:blip>
          <a:stretch>
            <a:fillRect/>
          </a:stretch>
        </p:blipFill>
        <p:spPr>
          <a:xfrm>
            <a:off x="2329286" y="1841115"/>
            <a:ext cx="8346228" cy="754457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7" name="Image" descr="Image"/>
          <p:cNvPicPr>
            <a:picLocks noChangeAspect="1"/>
          </p:cNvPicPr>
          <p:nvPr/>
        </p:nvPicPr>
        <p:blipFill>
          <a:blip r:embed="rId2">
            <a:extLst/>
          </a:blip>
          <a:stretch>
            <a:fillRect/>
          </a:stretch>
        </p:blipFill>
        <p:spPr>
          <a:xfrm>
            <a:off x="2330450" y="1842167"/>
            <a:ext cx="8343900" cy="7542466"/>
          </a:xfrm>
          <a:prstGeom prst="rect">
            <a:avLst/>
          </a:prstGeom>
          <a:ln w="12700">
            <a:miter lim="400000"/>
          </a:ln>
        </p:spPr>
      </p:pic>
      <p:sp>
        <p:nvSpPr>
          <p:cNvPr id="638" name="npm is a set of command line tools that work together with the node registry"/>
          <p:cNvSpPr/>
          <p:nvPr/>
        </p:nvSpPr>
        <p:spPr>
          <a:xfrm>
            <a:off x="2509860" y="159427"/>
            <a:ext cx="9900048" cy="1587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4" y="0"/>
                </a:moveTo>
                <a:cubicBezTo>
                  <a:pt x="777" y="0"/>
                  <a:pt x="715" y="387"/>
                  <a:pt x="715" y="864"/>
                </a:cubicBezTo>
                <a:lnTo>
                  <a:pt x="715" y="2506"/>
                </a:lnTo>
                <a:lnTo>
                  <a:pt x="0" y="4234"/>
                </a:lnTo>
                <a:lnTo>
                  <a:pt x="715" y="5962"/>
                </a:lnTo>
                <a:lnTo>
                  <a:pt x="715" y="20736"/>
                </a:lnTo>
                <a:cubicBezTo>
                  <a:pt x="715" y="21213"/>
                  <a:pt x="777" y="21600"/>
                  <a:pt x="854" y="21600"/>
                </a:cubicBezTo>
                <a:lnTo>
                  <a:pt x="21461" y="21600"/>
                </a:lnTo>
                <a:cubicBezTo>
                  <a:pt x="21538" y="21600"/>
                  <a:pt x="21600" y="21213"/>
                  <a:pt x="21600" y="20736"/>
                </a:cubicBezTo>
                <a:lnTo>
                  <a:pt x="21600" y="864"/>
                </a:lnTo>
                <a:cubicBezTo>
                  <a:pt x="21600" y="387"/>
                  <a:pt x="21538" y="0"/>
                  <a:pt x="21461" y="0"/>
                </a:cubicBezTo>
                <a:lnTo>
                  <a:pt x="854" y="0"/>
                </a:lnTo>
                <a:close/>
              </a:path>
            </a:pathLst>
          </a:custGeom>
          <a:solidFill>
            <a:schemeClr val="accent3">
              <a:satOff val="18648"/>
              <a:lumOff val="5971"/>
            </a:schemeClr>
          </a:solidFill>
          <a:ln w="25400">
            <a:solidFill>
              <a:srgbClr val="000000"/>
            </a:solidFill>
            <a:miter lim="400000"/>
          </a:ln>
          <a:extLst>
            <a:ext uri="{C572A759-6A51-4108-AA02-DFA0A04FC94B}">
              <ma14:wrappingTextBoxFlag xmlns:ma14="http://schemas.microsoft.com/office/mac/drawingml/2011/main" val="1"/>
            </a:ext>
          </a:extLst>
        </p:spPr>
        <p:txBody>
          <a:bodyPr lIns="190500" tIns="190500" rIns="190500" bIns="190500" anchor="ctr"/>
          <a:lstStyle/>
          <a:p>
            <a:pPr>
              <a:defRPr sz="3600"/>
            </a:pPr>
            <a:r>
              <a:t>npm is a set of command line tools that work together with the </a:t>
            </a:r>
            <a:r>
              <a:rPr b="1">
                <a:latin typeface="+mn-lt"/>
                <a:ea typeface="+mn-ea"/>
                <a:cs typeface="+mn-cs"/>
                <a:sym typeface="Helvetica Neue"/>
              </a:rPr>
              <a:t>node registry</a:t>
            </a:r>
          </a:p>
        </p:txBody>
      </p:sp>
      <p:grpSp>
        <p:nvGrpSpPr>
          <p:cNvPr id="641" name="Group"/>
          <p:cNvGrpSpPr/>
          <p:nvPr/>
        </p:nvGrpSpPr>
        <p:grpSpPr>
          <a:xfrm>
            <a:off x="513347" y="313602"/>
            <a:ext cx="2078818" cy="1430196"/>
            <a:chOff x="0" y="0"/>
            <a:chExt cx="2078817" cy="1430195"/>
          </a:xfrm>
        </p:grpSpPr>
        <p:pic>
          <p:nvPicPr>
            <p:cNvPr id="639" name="Image" descr="Image"/>
            <p:cNvPicPr>
              <a:picLocks noChangeAspect="1"/>
            </p:cNvPicPr>
            <p:nvPr/>
          </p:nvPicPr>
          <p:blipFill>
            <a:blip r:embed="rId3">
              <a:extLst/>
            </a:blip>
            <a:stretch>
              <a:fillRect/>
            </a:stretch>
          </p:blipFill>
          <p:spPr>
            <a:xfrm flipH="1">
              <a:off x="168997" y="176080"/>
              <a:ext cx="1909821" cy="1254116"/>
            </a:xfrm>
            <a:prstGeom prst="rect">
              <a:avLst/>
            </a:prstGeom>
            <a:ln w="12700" cap="flat">
              <a:noFill/>
              <a:miter lim="400000"/>
            </a:ln>
            <a:effectLst/>
          </p:spPr>
        </p:pic>
        <p:pic>
          <p:nvPicPr>
            <p:cNvPr id="640" name="Image" descr="Image"/>
            <p:cNvPicPr>
              <a:picLocks noChangeAspect="1"/>
            </p:cNvPicPr>
            <p:nvPr/>
          </p:nvPicPr>
          <p:blipFill>
            <a:blip r:embed="rId4">
              <a:extLst/>
            </a:blip>
            <a:stretch>
              <a:fillRect/>
            </a:stretch>
          </p:blipFill>
          <p:spPr>
            <a:xfrm>
              <a:off x="0" y="0"/>
              <a:ext cx="816018" cy="816018"/>
            </a:xfrm>
            <a:prstGeom prst="rect">
              <a:avLst/>
            </a:prstGeom>
            <a:ln w="12700" cap="flat">
              <a:noFill/>
              <a:miter lim="400000"/>
            </a:ln>
            <a:effectLst/>
          </p:spPr>
        </p:pic>
      </p:grpSp>
      <p:sp>
        <p:nvSpPr>
          <p:cNvPr id="642" name="https://www.npmjs.org"/>
          <p:cNvSpPr txBox="1"/>
          <p:nvPr/>
        </p:nvSpPr>
        <p:spPr>
          <a:xfrm>
            <a:off x="4373010" y="8995976"/>
            <a:ext cx="4258780" cy="5974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https://www.npmjs.org</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Unicast, Broadcast, Multicast"/>
          <p:cNvSpPr txBox="1"/>
          <p:nvPr>
            <p:ph type="title"/>
          </p:nvPr>
        </p:nvSpPr>
        <p:spPr>
          <a:prstGeom prst="rect">
            <a:avLst/>
          </a:prstGeom>
        </p:spPr>
        <p:txBody>
          <a:bodyPr/>
          <a:lstStyle/>
          <a:p>
            <a:pPr/>
            <a:r>
              <a:t>Unicast, Broadcast, Multicast</a:t>
            </a:r>
          </a:p>
        </p:txBody>
      </p:sp>
      <p:sp>
        <p:nvSpPr>
          <p:cNvPr id="283" name="255.255.255.255"/>
          <p:cNvSpPr txBox="1"/>
          <p:nvPr/>
        </p:nvSpPr>
        <p:spPr>
          <a:xfrm>
            <a:off x="965200" y="5384800"/>
            <a:ext cx="8877300" cy="63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a:defRPr>
                <a:latin typeface="Consolas"/>
                <a:ea typeface="Consolas"/>
                <a:cs typeface="Consolas"/>
                <a:sym typeface="Consolas"/>
              </a:defRPr>
            </a:lvl1pPr>
          </a:lstStyle>
          <a:p>
            <a:pPr/>
            <a:r>
              <a:t>255.255.255.255</a:t>
            </a:r>
          </a:p>
        </p:txBody>
      </p:sp>
      <p:sp>
        <p:nvSpPr>
          <p:cNvPr id="284" name="192.168.10.2"/>
          <p:cNvSpPr txBox="1"/>
          <p:nvPr/>
        </p:nvSpPr>
        <p:spPr>
          <a:xfrm>
            <a:off x="965200" y="3594100"/>
            <a:ext cx="8877300" cy="63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a:defRPr>
                <a:latin typeface="Consolas"/>
                <a:ea typeface="Consolas"/>
                <a:cs typeface="Consolas"/>
                <a:sym typeface="Consolas"/>
              </a:defRPr>
            </a:lvl1pPr>
          </a:lstStyle>
          <a:p>
            <a:pPr/>
            <a:r>
              <a:t>192.168.10.2</a:t>
            </a:r>
          </a:p>
        </p:txBody>
      </p:sp>
      <p:sp>
        <p:nvSpPr>
          <p:cNvPr id="285" name="239.255.22.5"/>
          <p:cNvSpPr txBox="1"/>
          <p:nvPr/>
        </p:nvSpPr>
        <p:spPr>
          <a:xfrm>
            <a:off x="965200" y="7251700"/>
            <a:ext cx="8877300" cy="63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a:defRPr>
                <a:latin typeface="Consolas"/>
                <a:ea typeface="Consolas"/>
                <a:cs typeface="Consolas"/>
                <a:sym typeface="Consolas"/>
              </a:defRPr>
            </a:lvl1pPr>
          </a:lstStyle>
          <a:p>
            <a:pPr/>
            <a:r>
              <a:t>239.255.22.5</a:t>
            </a:r>
          </a:p>
        </p:txBody>
      </p:sp>
      <p:pic>
        <p:nvPicPr>
          <p:cNvPr id="286" name="droppedImage.png" descr="droppedImage.png"/>
          <p:cNvPicPr>
            <a:picLocks noChangeAspect="1"/>
          </p:cNvPicPr>
          <p:nvPr/>
        </p:nvPicPr>
        <p:blipFill>
          <a:blip r:embed="rId2">
            <a:extLst/>
          </a:blip>
          <a:stretch>
            <a:fillRect/>
          </a:stretch>
        </p:blipFill>
        <p:spPr>
          <a:xfrm>
            <a:off x="8661400" y="6616700"/>
            <a:ext cx="1892300" cy="1892300"/>
          </a:xfrm>
          <a:prstGeom prst="rect">
            <a:avLst/>
          </a:prstGeom>
          <a:ln w="12700">
            <a:miter lim="400000"/>
          </a:ln>
        </p:spPr>
      </p:pic>
      <p:pic>
        <p:nvPicPr>
          <p:cNvPr id="287" name="droppedImage.png" descr="droppedImage.png"/>
          <p:cNvPicPr>
            <a:picLocks noChangeAspect="1"/>
          </p:cNvPicPr>
          <p:nvPr/>
        </p:nvPicPr>
        <p:blipFill>
          <a:blip r:embed="rId3">
            <a:extLst/>
          </a:blip>
          <a:stretch>
            <a:fillRect/>
          </a:stretch>
        </p:blipFill>
        <p:spPr>
          <a:xfrm>
            <a:off x="8102600" y="3987800"/>
            <a:ext cx="3022600" cy="3022600"/>
          </a:xfrm>
          <a:prstGeom prst="rect">
            <a:avLst/>
          </a:prstGeom>
          <a:ln w="12700">
            <a:miter lim="400000"/>
          </a:ln>
        </p:spPr>
      </p:pic>
      <p:pic>
        <p:nvPicPr>
          <p:cNvPr id="288" name="droppedImage.png" descr="droppedImage.png"/>
          <p:cNvPicPr>
            <a:picLocks noChangeAspect="1"/>
          </p:cNvPicPr>
          <p:nvPr/>
        </p:nvPicPr>
        <p:blipFill>
          <a:blip r:embed="rId4">
            <a:extLst/>
          </a:blip>
          <a:stretch>
            <a:fillRect/>
          </a:stretch>
        </p:blipFill>
        <p:spPr>
          <a:xfrm>
            <a:off x="8915400" y="3213100"/>
            <a:ext cx="1384300" cy="1384300"/>
          </a:xfrm>
          <a:prstGeom prst="rect">
            <a:avLst/>
          </a:prstGeom>
          <a:ln w="12700">
            <a:miter lim="400000"/>
          </a:ln>
        </p:spPr>
      </p:pic>
      <p:sp>
        <p:nvSpPr>
          <p:cNvPr id="289" name="Destination Address"/>
          <p:cNvSpPr txBox="1"/>
          <p:nvPr/>
        </p:nvSpPr>
        <p:spPr>
          <a:xfrm>
            <a:off x="965200" y="2400300"/>
            <a:ext cx="5260010"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lgn="l">
              <a:defRPr b="1">
                <a:latin typeface="+mn-lt"/>
                <a:ea typeface="+mn-ea"/>
                <a:cs typeface="+mn-cs"/>
                <a:sym typeface="Helvetica Neue"/>
              </a:defRPr>
            </a:lvl1pPr>
          </a:lstStyle>
          <a:p>
            <a:pPr/>
            <a:r>
              <a:t>Destination Address</a:t>
            </a:r>
          </a:p>
        </p:txBody>
      </p:sp>
      <p:sp>
        <p:nvSpPr>
          <p:cNvPr id="290" name="IANA Guidelines for IPv4 Multicast Address Assignments…"/>
          <p:cNvSpPr txBox="1"/>
          <p:nvPr/>
        </p:nvSpPr>
        <p:spPr>
          <a:xfrm>
            <a:off x="965200" y="8877300"/>
            <a:ext cx="7522146"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p>
            <a:pPr algn="l" defTabSz="457200">
              <a:defRPr sz="1800">
                <a:solidFill>
                  <a:srgbClr val="831100"/>
                </a:solidFill>
                <a:latin typeface="Courier"/>
                <a:ea typeface="Courier"/>
                <a:cs typeface="Courier"/>
                <a:sym typeface="Courier"/>
              </a:defRPr>
            </a:pPr>
            <a:r>
              <a:t>IANA Guidelines for IPv4 Multicast Address Assignments</a:t>
            </a:r>
          </a:p>
          <a:p>
            <a:pPr algn="l" defTabSz="457200">
              <a:defRPr sz="1800">
                <a:solidFill>
                  <a:srgbClr val="831100"/>
                </a:solidFill>
                <a:latin typeface="Courier"/>
                <a:ea typeface="Courier"/>
                <a:cs typeface="Courier"/>
                <a:sym typeface="Courier"/>
              </a:defRPr>
            </a:pPr>
            <a:r>
              <a:rPr u="sng">
                <a:hlinkClick r:id="rId5" invalidUrl="" action="" tgtFrame="" tooltip="" history="1" highlightClick="0" endSnd="0"/>
              </a:rPr>
              <a:t>http://tools.ietf.org/html/rfc5771</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84"/>
                                        </p:tgtEl>
                                        <p:attrNameLst>
                                          <p:attrName>style.visibility</p:attrName>
                                        </p:attrNameLst>
                                      </p:cBhvr>
                                      <p:to>
                                        <p:strVal val="visible"/>
                                      </p:to>
                                    </p:set>
                                    <p:anim calcmode="lin" valueType="num">
                                      <p:cBhvr>
                                        <p:cTn id="7" dur="1000" fill="hold"/>
                                        <p:tgtEl>
                                          <p:spTgt spid="284"/>
                                        </p:tgtEl>
                                        <p:attrNameLst>
                                          <p:attrName>ppt_w</p:attrName>
                                        </p:attrNameLst>
                                      </p:cBhvr>
                                      <p:tavLst>
                                        <p:tav tm="0">
                                          <p:val>
                                            <p:fltVal val="0"/>
                                          </p:val>
                                        </p:tav>
                                        <p:tav tm="100000">
                                          <p:val>
                                            <p:strVal val="#ppt_w"/>
                                          </p:val>
                                        </p:tav>
                                      </p:tavLst>
                                    </p:anim>
                                    <p:anim calcmode="lin" valueType="num">
                                      <p:cBhvr>
                                        <p:cTn id="8" dur="1000" fill="hold"/>
                                        <p:tgtEl>
                                          <p:spTgt spid="284"/>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Class="entr" nodeType="afterEffect" presetSubtype="16" presetID="23" grpId="2" fill="hold">
                                  <p:stCondLst>
                                    <p:cond delay="0"/>
                                  </p:stCondLst>
                                  <p:iterate type="el" backwards="0">
                                    <p:tmAbs val="0"/>
                                  </p:iterate>
                                  <p:childTnLst>
                                    <p:set>
                                      <p:cBhvr>
                                        <p:cTn id="11" fill="hold"/>
                                        <p:tgtEl>
                                          <p:spTgt spid="288"/>
                                        </p:tgtEl>
                                        <p:attrNameLst>
                                          <p:attrName>style.visibility</p:attrName>
                                        </p:attrNameLst>
                                      </p:cBhvr>
                                      <p:to>
                                        <p:strVal val="visible"/>
                                      </p:to>
                                    </p:set>
                                    <p:anim calcmode="lin" valueType="num">
                                      <p:cBhvr>
                                        <p:cTn id="12" dur="1000" fill="hold"/>
                                        <p:tgtEl>
                                          <p:spTgt spid="288"/>
                                        </p:tgtEl>
                                        <p:attrNameLst>
                                          <p:attrName>ppt_w</p:attrName>
                                        </p:attrNameLst>
                                      </p:cBhvr>
                                      <p:tavLst>
                                        <p:tav tm="0">
                                          <p:val>
                                            <p:fltVal val="0"/>
                                          </p:val>
                                        </p:tav>
                                        <p:tav tm="100000">
                                          <p:val>
                                            <p:strVal val="#ppt_w"/>
                                          </p:val>
                                        </p:tav>
                                      </p:tavLst>
                                    </p:anim>
                                    <p:anim calcmode="lin" valueType="num">
                                      <p:cBhvr>
                                        <p:cTn id="13" dur="1000" fill="hold"/>
                                        <p:tgtEl>
                                          <p:spTgt spid="288"/>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3" fill="hold">
                                  <p:stCondLst>
                                    <p:cond delay="0"/>
                                  </p:stCondLst>
                                  <p:iterate type="el" backwards="0">
                                    <p:tmAbs val="0"/>
                                  </p:iterate>
                                  <p:childTnLst>
                                    <p:set>
                                      <p:cBhvr>
                                        <p:cTn id="17" fill="hold"/>
                                        <p:tgtEl>
                                          <p:spTgt spid="283"/>
                                        </p:tgtEl>
                                        <p:attrNameLst>
                                          <p:attrName>style.visibility</p:attrName>
                                        </p:attrNameLst>
                                      </p:cBhvr>
                                      <p:to>
                                        <p:strVal val="visible"/>
                                      </p:to>
                                    </p:set>
                                    <p:anim calcmode="lin" valueType="num">
                                      <p:cBhvr>
                                        <p:cTn id="18" dur="1000" fill="hold"/>
                                        <p:tgtEl>
                                          <p:spTgt spid="283"/>
                                        </p:tgtEl>
                                        <p:attrNameLst>
                                          <p:attrName>ppt_w</p:attrName>
                                        </p:attrNameLst>
                                      </p:cBhvr>
                                      <p:tavLst>
                                        <p:tav tm="0">
                                          <p:val>
                                            <p:fltVal val="0"/>
                                          </p:val>
                                        </p:tav>
                                        <p:tav tm="100000">
                                          <p:val>
                                            <p:strVal val="#ppt_w"/>
                                          </p:val>
                                        </p:tav>
                                      </p:tavLst>
                                    </p:anim>
                                    <p:anim calcmode="lin" valueType="num">
                                      <p:cBhvr>
                                        <p:cTn id="19" dur="1000" fill="hold"/>
                                        <p:tgtEl>
                                          <p:spTgt spid="283"/>
                                        </p:tgtEl>
                                        <p:attrNameLst>
                                          <p:attrName>ppt_h</p:attrName>
                                        </p:attrNameLst>
                                      </p:cBhvr>
                                      <p:tavLst>
                                        <p:tav tm="0">
                                          <p:val>
                                            <p:fltVal val="0"/>
                                          </p:val>
                                        </p:tav>
                                        <p:tav tm="100000">
                                          <p:val>
                                            <p:strVal val="#ppt_h"/>
                                          </p:val>
                                        </p:tav>
                                      </p:tavLst>
                                    </p:anim>
                                  </p:childTnLst>
                                </p:cTn>
                              </p:par>
                            </p:childTnLst>
                          </p:cTn>
                        </p:par>
                        <p:par>
                          <p:cTn id="20" fill="hold">
                            <p:stCondLst>
                              <p:cond delay="1000"/>
                            </p:stCondLst>
                            <p:childTnLst>
                              <p:par>
                                <p:cTn id="21" presetClass="entr" nodeType="afterEffect" presetSubtype="16" presetID="23" grpId="4" fill="hold">
                                  <p:stCondLst>
                                    <p:cond delay="0"/>
                                  </p:stCondLst>
                                  <p:iterate type="el" backwards="0">
                                    <p:tmAbs val="0"/>
                                  </p:iterate>
                                  <p:childTnLst>
                                    <p:set>
                                      <p:cBhvr>
                                        <p:cTn id="22" fill="hold"/>
                                        <p:tgtEl>
                                          <p:spTgt spid="287"/>
                                        </p:tgtEl>
                                        <p:attrNameLst>
                                          <p:attrName>style.visibility</p:attrName>
                                        </p:attrNameLst>
                                      </p:cBhvr>
                                      <p:to>
                                        <p:strVal val="visible"/>
                                      </p:to>
                                    </p:set>
                                    <p:anim calcmode="lin" valueType="num">
                                      <p:cBhvr>
                                        <p:cTn id="23" dur="1000" fill="hold"/>
                                        <p:tgtEl>
                                          <p:spTgt spid="287"/>
                                        </p:tgtEl>
                                        <p:attrNameLst>
                                          <p:attrName>ppt_w</p:attrName>
                                        </p:attrNameLst>
                                      </p:cBhvr>
                                      <p:tavLst>
                                        <p:tav tm="0">
                                          <p:val>
                                            <p:fltVal val="0"/>
                                          </p:val>
                                        </p:tav>
                                        <p:tav tm="100000">
                                          <p:val>
                                            <p:strVal val="#ppt_w"/>
                                          </p:val>
                                        </p:tav>
                                      </p:tavLst>
                                    </p:anim>
                                    <p:anim calcmode="lin" valueType="num">
                                      <p:cBhvr>
                                        <p:cTn id="24" dur="1000" fill="hold"/>
                                        <p:tgtEl>
                                          <p:spTgt spid="287"/>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6" presetID="23" grpId="5" fill="hold">
                                  <p:stCondLst>
                                    <p:cond delay="0"/>
                                  </p:stCondLst>
                                  <p:iterate type="el" backwards="0">
                                    <p:tmAbs val="0"/>
                                  </p:iterate>
                                  <p:childTnLst>
                                    <p:set>
                                      <p:cBhvr>
                                        <p:cTn id="28" fill="hold"/>
                                        <p:tgtEl>
                                          <p:spTgt spid="285"/>
                                        </p:tgtEl>
                                        <p:attrNameLst>
                                          <p:attrName>style.visibility</p:attrName>
                                        </p:attrNameLst>
                                      </p:cBhvr>
                                      <p:to>
                                        <p:strVal val="visible"/>
                                      </p:to>
                                    </p:set>
                                    <p:anim calcmode="lin" valueType="num">
                                      <p:cBhvr>
                                        <p:cTn id="29" dur="1000" fill="hold"/>
                                        <p:tgtEl>
                                          <p:spTgt spid="285"/>
                                        </p:tgtEl>
                                        <p:attrNameLst>
                                          <p:attrName>ppt_w</p:attrName>
                                        </p:attrNameLst>
                                      </p:cBhvr>
                                      <p:tavLst>
                                        <p:tav tm="0">
                                          <p:val>
                                            <p:fltVal val="0"/>
                                          </p:val>
                                        </p:tav>
                                        <p:tav tm="100000">
                                          <p:val>
                                            <p:strVal val="#ppt_w"/>
                                          </p:val>
                                        </p:tav>
                                      </p:tavLst>
                                    </p:anim>
                                    <p:anim calcmode="lin" valueType="num">
                                      <p:cBhvr>
                                        <p:cTn id="30" dur="1000" fill="hold"/>
                                        <p:tgtEl>
                                          <p:spTgt spid="285"/>
                                        </p:tgtEl>
                                        <p:attrNameLst>
                                          <p:attrName>ppt_h</p:attrName>
                                        </p:attrNameLst>
                                      </p:cBhvr>
                                      <p:tavLst>
                                        <p:tav tm="0">
                                          <p:val>
                                            <p:fltVal val="0"/>
                                          </p:val>
                                        </p:tav>
                                        <p:tav tm="100000">
                                          <p:val>
                                            <p:strVal val="#ppt_h"/>
                                          </p:val>
                                        </p:tav>
                                      </p:tavLst>
                                    </p:anim>
                                  </p:childTnLst>
                                </p:cTn>
                              </p:par>
                            </p:childTnLst>
                          </p:cTn>
                        </p:par>
                        <p:par>
                          <p:cTn id="31" fill="hold">
                            <p:stCondLst>
                              <p:cond delay="1000"/>
                            </p:stCondLst>
                            <p:childTnLst>
                              <p:par>
                                <p:cTn id="32" presetClass="entr" nodeType="afterEffect" presetSubtype="16" presetID="23" grpId="6" fill="hold">
                                  <p:stCondLst>
                                    <p:cond delay="0"/>
                                  </p:stCondLst>
                                  <p:iterate type="el" backwards="0">
                                    <p:tmAbs val="0"/>
                                  </p:iterate>
                                  <p:childTnLst>
                                    <p:set>
                                      <p:cBhvr>
                                        <p:cTn id="33" fill="hold"/>
                                        <p:tgtEl>
                                          <p:spTgt spid="286"/>
                                        </p:tgtEl>
                                        <p:attrNameLst>
                                          <p:attrName>style.visibility</p:attrName>
                                        </p:attrNameLst>
                                      </p:cBhvr>
                                      <p:to>
                                        <p:strVal val="visible"/>
                                      </p:to>
                                    </p:set>
                                    <p:anim calcmode="lin" valueType="num">
                                      <p:cBhvr>
                                        <p:cTn id="34" dur="1000" fill="hold"/>
                                        <p:tgtEl>
                                          <p:spTgt spid="286"/>
                                        </p:tgtEl>
                                        <p:attrNameLst>
                                          <p:attrName>ppt_w</p:attrName>
                                        </p:attrNameLst>
                                      </p:cBhvr>
                                      <p:tavLst>
                                        <p:tav tm="0">
                                          <p:val>
                                            <p:fltVal val="0"/>
                                          </p:val>
                                        </p:tav>
                                        <p:tav tm="100000">
                                          <p:val>
                                            <p:strVal val="#ppt_w"/>
                                          </p:val>
                                        </p:tav>
                                      </p:tavLst>
                                    </p:anim>
                                    <p:anim calcmode="lin" valueType="num">
                                      <p:cBhvr>
                                        <p:cTn id="35" dur="1000" fill="hold"/>
                                        <p:tgtEl>
                                          <p:spTgt spid="286"/>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16" presetID="23" grpId="7" fill="hold">
                                  <p:stCondLst>
                                    <p:cond delay="0"/>
                                  </p:stCondLst>
                                  <p:iterate type="el" backwards="0">
                                    <p:tmAbs val="0"/>
                                  </p:iterate>
                                  <p:childTnLst>
                                    <p:set>
                                      <p:cBhvr>
                                        <p:cTn id="39" fill="hold"/>
                                        <p:tgtEl>
                                          <p:spTgt spid="290"/>
                                        </p:tgtEl>
                                        <p:attrNameLst>
                                          <p:attrName>style.visibility</p:attrName>
                                        </p:attrNameLst>
                                      </p:cBhvr>
                                      <p:to>
                                        <p:strVal val="visible"/>
                                      </p:to>
                                    </p:set>
                                    <p:anim calcmode="lin" valueType="num">
                                      <p:cBhvr>
                                        <p:cTn id="40" dur="1000" fill="hold"/>
                                        <p:tgtEl>
                                          <p:spTgt spid="290"/>
                                        </p:tgtEl>
                                        <p:attrNameLst>
                                          <p:attrName>ppt_w</p:attrName>
                                        </p:attrNameLst>
                                      </p:cBhvr>
                                      <p:tavLst>
                                        <p:tav tm="0">
                                          <p:val>
                                            <p:fltVal val="0"/>
                                          </p:val>
                                        </p:tav>
                                        <p:tav tm="100000">
                                          <p:val>
                                            <p:strVal val="#ppt_w"/>
                                          </p:val>
                                        </p:tav>
                                      </p:tavLst>
                                    </p:anim>
                                    <p:anim calcmode="lin" valueType="num">
                                      <p:cBhvr>
                                        <p:cTn id="41" dur="1000" fill="hold"/>
                                        <p:tgtEl>
                                          <p:spTgt spid="29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4" grpId="1"/>
      <p:bldP build="whole" bldLvl="1" animBg="1" rev="0" advAuto="0" spid="285" grpId="5"/>
      <p:bldP build="whole" bldLvl="1" animBg="1" rev="0" advAuto="0" spid="283" grpId="3"/>
      <p:bldP build="whole" bldLvl="1" animBg="1" rev="0" advAuto="0" spid="286" grpId="6"/>
      <p:bldP build="whole" bldLvl="1" animBg="1" rev="0" advAuto="0" spid="287" grpId="4"/>
      <p:bldP build="whole" bldLvl="1" animBg="1" rev="0" advAuto="0" spid="288" grpId="2"/>
      <p:bldP build="whole" bldLvl="1" animBg="1" rev="0" advAuto="0" spid="290" grpId="7"/>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npm is a set of command line tools that work together with the node registry"/>
          <p:cNvSpPr/>
          <p:nvPr/>
        </p:nvSpPr>
        <p:spPr>
          <a:xfrm>
            <a:off x="2509860" y="159427"/>
            <a:ext cx="9900048" cy="1587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4" y="0"/>
                </a:moveTo>
                <a:cubicBezTo>
                  <a:pt x="777" y="0"/>
                  <a:pt x="715" y="387"/>
                  <a:pt x="715" y="864"/>
                </a:cubicBezTo>
                <a:lnTo>
                  <a:pt x="715" y="2506"/>
                </a:lnTo>
                <a:lnTo>
                  <a:pt x="0" y="4234"/>
                </a:lnTo>
                <a:lnTo>
                  <a:pt x="715" y="5962"/>
                </a:lnTo>
                <a:lnTo>
                  <a:pt x="715" y="20736"/>
                </a:lnTo>
                <a:cubicBezTo>
                  <a:pt x="715" y="21213"/>
                  <a:pt x="777" y="21600"/>
                  <a:pt x="854" y="21600"/>
                </a:cubicBezTo>
                <a:lnTo>
                  <a:pt x="21461" y="21600"/>
                </a:lnTo>
                <a:cubicBezTo>
                  <a:pt x="21538" y="21600"/>
                  <a:pt x="21600" y="21213"/>
                  <a:pt x="21600" y="20736"/>
                </a:cubicBezTo>
                <a:lnTo>
                  <a:pt x="21600" y="864"/>
                </a:lnTo>
                <a:cubicBezTo>
                  <a:pt x="21600" y="387"/>
                  <a:pt x="21538" y="0"/>
                  <a:pt x="21461" y="0"/>
                </a:cubicBezTo>
                <a:lnTo>
                  <a:pt x="854" y="0"/>
                </a:lnTo>
                <a:close/>
              </a:path>
            </a:pathLst>
          </a:custGeom>
          <a:solidFill>
            <a:schemeClr val="accent3">
              <a:satOff val="18648"/>
              <a:lumOff val="5971"/>
            </a:schemeClr>
          </a:solidFill>
          <a:ln w="25400">
            <a:solidFill>
              <a:srgbClr val="000000"/>
            </a:solidFill>
            <a:miter lim="400000"/>
          </a:ln>
          <a:extLst>
            <a:ext uri="{C572A759-6A51-4108-AA02-DFA0A04FC94B}">
              <ma14:wrappingTextBoxFlag xmlns:ma14="http://schemas.microsoft.com/office/mac/drawingml/2011/main" val="1"/>
            </a:ext>
          </a:extLst>
        </p:spPr>
        <p:txBody>
          <a:bodyPr lIns="190500" tIns="190500" rIns="190500" bIns="190500" anchor="ctr"/>
          <a:lstStyle/>
          <a:p>
            <a:pPr>
              <a:defRPr sz="3600"/>
            </a:pPr>
            <a:r>
              <a:t>npm is a set of command line tools that work together with the </a:t>
            </a:r>
            <a:r>
              <a:rPr b="1">
                <a:latin typeface="+mn-lt"/>
                <a:ea typeface="+mn-ea"/>
                <a:cs typeface="+mn-cs"/>
                <a:sym typeface="Helvetica Neue"/>
              </a:rPr>
              <a:t>node registry</a:t>
            </a:r>
          </a:p>
        </p:txBody>
      </p:sp>
      <p:grpSp>
        <p:nvGrpSpPr>
          <p:cNvPr id="647" name="Group"/>
          <p:cNvGrpSpPr/>
          <p:nvPr/>
        </p:nvGrpSpPr>
        <p:grpSpPr>
          <a:xfrm>
            <a:off x="513347" y="313602"/>
            <a:ext cx="2078818" cy="1430196"/>
            <a:chOff x="0" y="0"/>
            <a:chExt cx="2078817" cy="1430195"/>
          </a:xfrm>
        </p:grpSpPr>
        <p:pic>
          <p:nvPicPr>
            <p:cNvPr id="645" name="Image" descr="Image"/>
            <p:cNvPicPr>
              <a:picLocks noChangeAspect="1"/>
            </p:cNvPicPr>
            <p:nvPr/>
          </p:nvPicPr>
          <p:blipFill>
            <a:blip r:embed="rId2">
              <a:extLst/>
            </a:blip>
            <a:stretch>
              <a:fillRect/>
            </a:stretch>
          </p:blipFill>
          <p:spPr>
            <a:xfrm flipH="1">
              <a:off x="168997" y="176080"/>
              <a:ext cx="1909821" cy="1254116"/>
            </a:xfrm>
            <a:prstGeom prst="rect">
              <a:avLst/>
            </a:prstGeom>
            <a:ln w="12700" cap="flat">
              <a:noFill/>
              <a:miter lim="400000"/>
            </a:ln>
            <a:effectLst/>
          </p:spPr>
        </p:pic>
        <p:pic>
          <p:nvPicPr>
            <p:cNvPr id="646" name="Image" descr="Image"/>
            <p:cNvPicPr>
              <a:picLocks noChangeAspect="1"/>
            </p:cNvPicPr>
            <p:nvPr/>
          </p:nvPicPr>
          <p:blipFill>
            <a:blip r:embed="rId3">
              <a:extLst/>
            </a:blip>
            <a:stretch>
              <a:fillRect/>
            </a:stretch>
          </p:blipFill>
          <p:spPr>
            <a:xfrm>
              <a:off x="0" y="0"/>
              <a:ext cx="816018" cy="816018"/>
            </a:xfrm>
            <a:prstGeom prst="rect">
              <a:avLst/>
            </a:prstGeom>
            <a:ln w="12700" cap="flat">
              <a:noFill/>
              <a:miter lim="400000"/>
            </a:ln>
            <a:effectLst/>
          </p:spPr>
        </p:pic>
      </p:grpSp>
      <p:sp>
        <p:nvSpPr>
          <p:cNvPr id="648" name="https://www.npmjs.org"/>
          <p:cNvSpPr txBox="1"/>
          <p:nvPr/>
        </p:nvSpPr>
        <p:spPr>
          <a:xfrm>
            <a:off x="4373010" y="8995976"/>
            <a:ext cx="4258780" cy="5974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https://www.npmjs.org</a:t>
            </a:r>
          </a:p>
        </p:txBody>
      </p:sp>
      <p:pic>
        <p:nvPicPr>
          <p:cNvPr id="649" name="Image" descr="Image"/>
          <p:cNvPicPr>
            <a:picLocks noChangeAspect="1"/>
          </p:cNvPicPr>
          <p:nvPr/>
        </p:nvPicPr>
        <p:blipFill>
          <a:blip r:embed="rId4">
            <a:extLst/>
          </a:blip>
          <a:stretch>
            <a:fillRect/>
          </a:stretch>
        </p:blipFill>
        <p:spPr>
          <a:xfrm>
            <a:off x="2330450" y="1842167"/>
            <a:ext cx="8343900" cy="7542466"/>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1" name="npm is a set of command line tools that work together with the node registry"/>
          <p:cNvSpPr/>
          <p:nvPr/>
        </p:nvSpPr>
        <p:spPr>
          <a:xfrm>
            <a:off x="2509860" y="159427"/>
            <a:ext cx="9900048" cy="1587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4" y="0"/>
                </a:moveTo>
                <a:cubicBezTo>
                  <a:pt x="777" y="0"/>
                  <a:pt x="715" y="387"/>
                  <a:pt x="715" y="864"/>
                </a:cubicBezTo>
                <a:lnTo>
                  <a:pt x="715" y="2506"/>
                </a:lnTo>
                <a:lnTo>
                  <a:pt x="0" y="4234"/>
                </a:lnTo>
                <a:lnTo>
                  <a:pt x="715" y="5962"/>
                </a:lnTo>
                <a:lnTo>
                  <a:pt x="715" y="20736"/>
                </a:lnTo>
                <a:cubicBezTo>
                  <a:pt x="715" y="21213"/>
                  <a:pt x="777" y="21600"/>
                  <a:pt x="854" y="21600"/>
                </a:cubicBezTo>
                <a:lnTo>
                  <a:pt x="21461" y="21600"/>
                </a:lnTo>
                <a:cubicBezTo>
                  <a:pt x="21538" y="21600"/>
                  <a:pt x="21600" y="21213"/>
                  <a:pt x="21600" y="20736"/>
                </a:cubicBezTo>
                <a:lnTo>
                  <a:pt x="21600" y="864"/>
                </a:lnTo>
                <a:cubicBezTo>
                  <a:pt x="21600" y="387"/>
                  <a:pt x="21538" y="0"/>
                  <a:pt x="21461" y="0"/>
                </a:cubicBezTo>
                <a:lnTo>
                  <a:pt x="854" y="0"/>
                </a:lnTo>
                <a:close/>
              </a:path>
            </a:pathLst>
          </a:custGeom>
          <a:solidFill>
            <a:schemeClr val="accent3">
              <a:satOff val="18648"/>
              <a:lumOff val="5971"/>
            </a:schemeClr>
          </a:solidFill>
          <a:ln w="25400">
            <a:solidFill>
              <a:srgbClr val="000000"/>
            </a:solidFill>
            <a:miter lim="400000"/>
          </a:ln>
          <a:extLst>
            <a:ext uri="{C572A759-6A51-4108-AA02-DFA0A04FC94B}">
              <ma14:wrappingTextBoxFlag xmlns:ma14="http://schemas.microsoft.com/office/mac/drawingml/2011/main" val="1"/>
            </a:ext>
          </a:extLst>
        </p:spPr>
        <p:txBody>
          <a:bodyPr lIns="190500" tIns="190500" rIns="190500" bIns="190500" anchor="ctr"/>
          <a:lstStyle/>
          <a:p>
            <a:pPr>
              <a:defRPr sz="3600"/>
            </a:pPr>
            <a:r>
              <a:t>npm is a set of command line tools that work together with the </a:t>
            </a:r>
            <a:r>
              <a:rPr b="1">
                <a:latin typeface="+mn-lt"/>
                <a:ea typeface="+mn-ea"/>
                <a:cs typeface="+mn-cs"/>
                <a:sym typeface="Helvetica Neue"/>
              </a:rPr>
              <a:t>node registry</a:t>
            </a:r>
          </a:p>
        </p:txBody>
      </p:sp>
      <p:grpSp>
        <p:nvGrpSpPr>
          <p:cNvPr id="654" name="Group"/>
          <p:cNvGrpSpPr/>
          <p:nvPr/>
        </p:nvGrpSpPr>
        <p:grpSpPr>
          <a:xfrm>
            <a:off x="513347" y="313602"/>
            <a:ext cx="2078818" cy="1430196"/>
            <a:chOff x="0" y="0"/>
            <a:chExt cx="2078817" cy="1430195"/>
          </a:xfrm>
        </p:grpSpPr>
        <p:pic>
          <p:nvPicPr>
            <p:cNvPr id="652" name="Image" descr="Image"/>
            <p:cNvPicPr>
              <a:picLocks noChangeAspect="1"/>
            </p:cNvPicPr>
            <p:nvPr/>
          </p:nvPicPr>
          <p:blipFill>
            <a:blip r:embed="rId2">
              <a:extLst/>
            </a:blip>
            <a:stretch>
              <a:fillRect/>
            </a:stretch>
          </p:blipFill>
          <p:spPr>
            <a:xfrm flipH="1">
              <a:off x="168997" y="176080"/>
              <a:ext cx="1909821" cy="1254116"/>
            </a:xfrm>
            <a:prstGeom prst="rect">
              <a:avLst/>
            </a:prstGeom>
            <a:ln w="12700" cap="flat">
              <a:noFill/>
              <a:miter lim="400000"/>
            </a:ln>
            <a:effectLst/>
          </p:spPr>
        </p:pic>
        <p:pic>
          <p:nvPicPr>
            <p:cNvPr id="653" name="Image" descr="Image"/>
            <p:cNvPicPr>
              <a:picLocks noChangeAspect="1"/>
            </p:cNvPicPr>
            <p:nvPr/>
          </p:nvPicPr>
          <p:blipFill>
            <a:blip r:embed="rId3">
              <a:extLst/>
            </a:blip>
            <a:stretch>
              <a:fillRect/>
            </a:stretch>
          </p:blipFill>
          <p:spPr>
            <a:xfrm>
              <a:off x="0" y="0"/>
              <a:ext cx="816018" cy="816018"/>
            </a:xfrm>
            <a:prstGeom prst="rect">
              <a:avLst/>
            </a:prstGeom>
            <a:ln w="12700" cap="flat">
              <a:noFill/>
              <a:miter lim="400000"/>
            </a:ln>
            <a:effectLst/>
          </p:spPr>
        </p:pic>
      </p:grpSp>
      <p:pic>
        <p:nvPicPr>
          <p:cNvPr id="655" name="Image" descr="Image"/>
          <p:cNvPicPr>
            <a:picLocks noChangeAspect="1"/>
          </p:cNvPicPr>
          <p:nvPr/>
        </p:nvPicPr>
        <p:blipFill>
          <a:blip r:embed="rId4">
            <a:extLst/>
          </a:blip>
          <a:stretch>
            <a:fillRect/>
          </a:stretch>
        </p:blipFill>
        <p:spPr>
          <a:xfrm>
            <a:off x="0" y="1864499"/>
            <a:ext cx="13004800" cy="8164890"/>
          </a:xfrm>
          <a:prstGeom prst="rect">
            <a:avLst/>
          </a:prstGeom>
          <a:ln w="12700">
            <a:miter lim="400000"/>
          </a:ln>
        </p:spPr>
      </p:pic>
      <p:pic>
        <p:nvPicPr>
          <p:cNvPr id="656" name="Oval Circle" descr="Oval Circle"/>
          <p:cNvPicPr>
            <a:picLocks noChangeAspect="0"/>
          </p:cNvPicPr>
          <p:nvPr/>
        </p:nvPicPr>
        <p:blipFill>
          <a:blip r:embed="rId5">
            <a:extLst/>
          </a:blip>
          <a:stretch>
            <a:fillRect/>
          </a:stretch>
        </p:blipFill>
        <p:spPr>
          <a:xfrm>
            <a:off x="2162821" y="4687971"/>
            <a:ext cx="1371601" cy="622739"/>
          </a:xfrm>
          <a:prstGeom prst="rect">
            <a:avLst/>
          </a:prstGeom>
        </p:spPr>
      </p:pic>
      <p:pic>
        <p:nvPicPr>
          <p:cNvPr id="658" name="Oval Circle" descr="Oval Circle"/>
          <p:cNvPicPr>
            <a:picLocks noChangeAspect="0"/>
          </p:cNvPicPr>
          <p:nvPr/>
        </p:nvPicPr>
        <p:blipFill>
          <a:blip r:embed="rId5">
            <a:extLst/>
          </a:blip>
          <a:stretch>
            <a:fillRect/>
          </a:stretch>
        </p:blipFill>
        <p:spPr>
          <a:xfrm>
            <a:off x="4720578" y="5340131"/>
            <a:ext cx="1371601" cy="622738"/>
          </a:xfrm>
          <a:prstGeom prst="rect">
            <a:avLst/>
          </a:prstGeom>
        </p:spPr>
      </p:pic>
      <p:pic>
        <p:nvPicPr>
          <p:cNvPr id="660" name="Oval Circle" descr="Oval Circle"/>
          <p:cNvPicPr>
            <a:picLocks noChangeAspect="0"/>
          </p:cNvPicPr>
          <p:nvPr/>
        </p:nvPicPr>
        <p:blipFill>
          <a:blip r:embed="rId6">
            <a:extLst/>
          </a:blip>
          <a:stretch>
            <a:fillRect/>
          </a:stretch>
        </p:blipFill>
        <p:spPr>
          <a:xfrm>
            <a:off x="4139642" y="4203460"/>
            <a:ext cx="1701781" cy="622739"/>
          </a:xfrm>
          <a:prstGeom prst="rect">
            <a:avLst/>
          </a:prstGeom>
        </p:spPr>
      </p:pic>
      <p:sp>
        <p:nvSpPr>
          <p:cNvPr id="662" name="init…"/>
          <p:cNvSpPr txBox="1"/>
          <p:nvPr/>
        </p:nvSpPr>
        <p:spPr>
          <a:xfrm>
            <a:off x="8379776" y="3626978"/>
            <a:ext cx="2167162" cy="24996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rgbClr val="FFFFFF"/>
                </a:solidFill>
                <a:latin typeface="Consolas"/>
                <a:ea typeface="Consolas"/>
                <a:cs typeface="Consolas"/>
                <a:sym typeface="Consolas"/>
              </a:defRPr>
            </a:pPr>
            <a:r>
              <a:t>init</a:t>
            </a:r>
          </a:p>
          <a:p>
            <a:pPr algn="l">
              <a:defRPr>
                <a:solidFill>
                  <a:srgbClr val="FFFFFF"/>
                </a:solidFill>
                <a:latin typeface="Consolas"/>
                <a:ea typeface="Consolas"/>
                <a:cs typeface="Consolas"/>
                <a:sym typeface="Consolas"/>
              </a:defRPr>
            </a:pPr>
            <a:r>
              <a:t>install</a:t>
            </a:r>
          </a:p>
          <a:p>
            <a:pPr algn="l">
              <a:defRPr>
                <a:solidFill>
                  <a:srgbClr val="FFFFFF"/>
                </a:solidFill>
                <a:latin typeface="Consolas"/>
                <a:ea typeface="Consolas"/>
                <a:cs typeface="Consolas"/>
                <a:sym typeface="Consolas"/>
              </a:defRPr>
            </a:pPr>
            <a:r>
              <a:t>publish</a:t>
            </a:r>
          </a:p>
          <a:p>
            <a:pPr algn="l">
              <a:defRPr>
                <a:solidFill>
                  <a:srgbClr val="FFFFFF"/>
                </a:solidFill>
                <a:latin typeface="Consolas"/>
                <a:ea typeface="Consolas"/>
                <a:cs typeface="Consolas"/>
                <a:sym typeface="Consolas"/>
              </a:defRPr>
            </a:pPr>
            <a:r>
              <a:t>update</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CCA4D"/>
        </a:solidFill>
      </p:bgPr>
    </p:bg>
    <p:spTree>
      <p:nvGrpSpPr>
        <p:cNvPr id="1" name=""/>
        <p:cNvGrpSpPr/>
        <p:nvPr/>
      </p:nvGrpSpPr>
      <p:grpSpPr>
        <a:xfrm>
          <a:off x="0" y="0"/>
          <a:ext cx="0" cy="0"/>
          <a:chOff x="0" y="0"/>
          <a:chExt cx="0" cy="0"/>
        </a:xfrm>
      </p:grpSpPr>
      <p:sp>
        <p:nvSpPr>
          <p:cNvPr id="664" name="Example: 09-thermometers"/>
          <p:cNvSpPr txBox="1"/>
          <p:nvPr>
            <p:ph type="title"/>
          </p:nvPr>
        </p:nvSpPr>
        <p:spPr>
          <a:xfrm>
            <a:off x="571500" y="1943100"/>
            <a:ext cx="11861800" cy="2336800"/>
          </a:xfrm>
          <a:prstGeom prst="rect">
            <a:avLst/>
          </a:prstGeom>
        </p:spPr>
        <p:txBody>
          <a:bodyPr/>
          <a:lstStyle/>
          <a:p>
            <a:pPr>
              <a:defRPr sz="4800"/>
            </a:pPr>
            <a:r>
              <a:t>Example: </a:t>
            </a:r>
            <a:r>
              <a:rPr b="1">
                <a:latin typeface="+mn-lt"/>
                <a:ea typeface="+mn-ea"/>
                <a:cs typeface="+mn-cs"/>
                <a:sym typeface="Helvetica Neue"/>
                <a:hlinkClick r:id="rId2" invalidUrl="" action="" tgtFrame="" tooltip="" history="1" highlightClick="0" endSnd="0"/>
              </a:rPr>
              <a:t>09-thermometers</a:t>
            </a:r>
          </a:p>
        </p:txBody>
      </p:sp>
      <p:pic>
        <p:nvPicPr>
          <p:cNvPr id="665" name="droppedImage.png" descr="droppedImage.png"/>
          <p:cNvPicPr>
            <a:picLocks noChangeAspect="1"/>
          </p:cNvPicPr>
          <p:nvPr/>
        </p:nvPicPr>
        <p:blipFill>
          <a:blip r:embed="rId3">
            <a:extLst/>
          </a:blip>
          <a:stretch>
            <a:fillRect/>
          </a:stretch>
        </p:blipFill>
        <p:spPr>
          <a:xfrm>
            <a:off x="8039100" y="5416550"/>
            <a:ext cx="3517900" cy="3517900"/>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7" name="Thermometer"/>
          <p:cNvSpPr/>
          <p:nvPr/>
        </p:nvSpPr>
        <p:spPr>
          <a:xfrm>
            <a:off x="1696391" y="2348915"/>
            <a:ext cx="3016074" cy="1709687"/>
          </a:xfrm>
          <a:prstGeom prst="rect">
            <a:avLst/>
          </a:prstGeom>
          <a:solidFill>
            <a:schemeClr val="accent3">
              <a:satOff val="18648"/>
              <a:lumOff val="5971"/>
            </a:schemeClr>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pPr/>
            <a:r>
              <a:t>Thermometer</a:t>
            </a:r>
          </a:p>
        </p:txBody>
      </p:sp>
      <p:sp>
        <p:nvSpPr>
          <p:cNvPr id="668" name="Thermometer"/>
          <p:cNvSpPr/>
          <p:nvPr/>
        </p:nvSpPr>
        <p:spPr>
          <a:xfrm>
            <a:off x="5553086" y="1424936"/>
            <a:ext cx="3016074" cy="1709687"/>
          </a:xfrm>
          <a:prstGeom prst="rect">
            <a:avLst/>
          </a:prstGeom>
          <a:solidFill>
            <a:schemeClr val="accent3">
              <a:satOff val="18648"/>
              <a:lumOff val="5971"/>
            </a:schemeClr>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pPr/>
            <a:r>
              <a:t>Thermometer</a:t>
            </a:r>
          </a:p>
        </p:txBody>
      </p:sp>
      <p:sp>
        <p:nvSpPr>
          <p:cNvPr id="669" name="Thermometer"/>
          <p:cNvSpPr/>
          <p:nvPr/>
        </p:nvSpPr>
        <p:spPr>
          <a:xfrm>
            <a:off x="8872642" y="3398726"/>
            <a:ext cx="3016074" cy="1709687"/>
          </a:xfrm>
          <a:prstGeom prst="rect">
            <a:avLst/>
          </a:prstGeom>
          <a:solidFill>
            <a:schemeClr val="accent3">
              <a:satOff val="18648"/>
              <a:lumOff val="5971"/>
            </a:schemeClr>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pPr/>
            <a:r>
              <a:t>Thermometer</a:t>
            </a:r>
          </a:p>
        </p:txBody>
      </p:sp>
      <p:sp>
        <p:nvSpPr>
          <p:cNvPr id="670" name="Station"/>
          <p:cNvSpPr/>
          <p:nvPr/>
        </p:nvSpPr>
        <p:spPr>
          <a:xfrm>
            <a:off x="3745914" y="7282222"/>
            <a:ext cx="3016074" cy="1709687"/>
          </a:xfrm>
          <a:prstGeom prst="rect">
            <a:avLst/>
          </a:prstGeom>
          <a:solidFill>
            <a:schemeClr val="accent2">
              <a:hueOff val="-2473792"/>
              <a:satOff val="-50209"/>
              <a:lumOff val="23543"/>
            </a:schemeClr>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pPr/>
            <a:r>
              <a:t>Station</a:t>
            </a:r>
          </a:p>
        </p:txBody>
      </p:sp>
      <p:pic>
        <p:nvPicPr>
          <p:cNvPr id="680" name="Connection Line" descr="Connection Line"/>
          <p:cNvPicPr>
            <a:picLocks noChangeAspect="0"/>
          </p:cNvPicPr>
          <p:nvPr/>
        </p:nvPicPr>
        <p:blipFill>
          <a:blip r:embed="rId2">
            <a:extLst/>
          </a:blip>
          <a:stretch>
            <a:fillRect/>
          </a:stretch>
        </p:blipFill>
        <p:spPr>
          <a:xfrm>
            <a:off x="3708243" y="4202742"/>
            <a:ext cx="1442970" cy="2431821"/>
          </a:xfrm>
          <a:prstGeom prst="rect">
            <a:avLst/>
          </a:prstGeom>
        </p:spPr>
      </p:pic>
      <p:pic>
        <p:nvPicPr>
          <p:cNvPr id="682" name="Connection Line" descr="Connection Line"/>
          <p:cNvPicPr>
            <a:picLocks noChangeAspect="0"/>
          </p:cNvPicPr>
          <p:nvPr/>
        </p:nvPicPr>
        <p:blipFill>
          <a:blip r:embed="rId3">
            <a:extLst/>
          </a:blip>
          <a:stretch>
            <a:fillRect/>
          </a:stretch>
        </p:blipFill>
        <p:spPr>
          <a:xfrm>
            <a:off x="5709870" y="4244780"/>
            <a:ext cx="2985548" cy="2476730"/>
          </a:xfrm>
          <a:prstGeom prst="rect">
            <a:avLst/>
          </a:prstGeom>
        </p:spPr>
      </p:pic>
      <p:pic>
        <p:nvPicPr>
          <p:cNvPr id="684" name="Connection Line" descr="Connection Line"/>
          <p:cNvPicPr>
            <a:picLocks noChangeAspect="0"/>
          </p:cNvPicPr>
          <p:nvPr/>
        </p:nvPicPr>
        <p:blipFill>
          <a:blip r:embed="rId4">
            <a:extLst/>
          </a:blip>
          <a:stretch>
            <a:fillRect/>
          </a:stretch>
        </p:blipFill>
        <p:spPr>
          <a:xfrm>
            <a:off x="5272446" y="3345000"/>
            <a:ext cx="1337299" cy="3451659"/>
          </a:xfrm>
          <a:prstGeom prst="rect">
            <a:avLst/>
          </a:prstGeom>
        </p:spPr>
      </p:pic>
      <p:sp>
        <p:nvSpPr>
          <p:cNvPr id="674" name="Station"/>
          <p:cNvSpPr/>
          <p:nvPr/>
        </p:nvSpPr>
        <p:spPr>
          <a:xfrm>
            <a:off x="3590944" y="7136998"/>
            <a:ext cx="3016074" cy="1709687"/>
          </a:xfrm>
          <a:prstGeom prst="rect">
            <a:avLst/>
          </a:prstGeom>
          <a:solidFill>
            <a:schemeClr val="accent2">
              <a:hueOff val="-2473792"/>
              <a:satOff val="-50209"/>
              <a:lumOff val="23543"/>
            </a:schemeClr>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600"/>
            </a:lvl1pPr>
          </a:lstStyle>
          <a:p>
            <a:pPr/>
            <a:r>
              <a:t>Station</a:t>
            </a:r>
          </a:p>
        </p:txBody>
      </p:sp>
      <p:sp>
        <p:nvSpPr>
          <p:cNvPr id="675" name="multicast…"/>
          <p:cNvSpPr txBox="1"/>
          <p:nvPr/>
        </p:nvSpPr>
        <p:spPr>
          <a:xfrm>
            <a:off x="892074" y="5265692"/>
            <a:ext cx="3699562" cy="10804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200">
                <a:solidFill>
                  <a:schemeClr val="accent5"/>
                </a:solidFill>
                <a:latin typeface="+mn-lt"/>
                <a:ea typeface="+mn-ea"/>
                <a:cs typeface="+mn-cs"/>
                <a:sym typeface="Helvetica Neue"/>
              </a:defRPr>
            </a:pPr>
            <a:r>
              <a:t>multicast</a:t>
            </a:r>
          </a:p>
          <a:p>
            <a:pPr>
              <a:defRPr sz="3200">
                <a:solidFill>
                  <a:schemeClr val="accent5"/>
                </a:solidFill>
              </a:defRPr>
            </a:pPr>
            <a:r>
              <a:t>(239.255.22.5:9907)</a:t>
            </a:r>
          </a:p>
        </p:txBody>
      </p:sp>
      <p:sp>
        <p:nvSpPr>
          <p:cNvPr id="676" name="node thermometer.js office 20 3"/>
          <p:cNvSpPr txBox="1"/>
          <p:nvPr/>
        </p:nvSpPr>
        <p:spPr>
          <a:xfrm>
            <a:off x="628352" y="1865012"/>
            <a:ext cx="4227005" cy="3397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900">
                <a:latin typeface="Consolas"/>
                <a:ea typeface="Consolas"/>
                <a:cs typeface="Consolas"/>
                <a:sym typeface="Consolas"/>
              </a:defRPr>
            </a:pPr>
            <a:r>
              <a:t>node thermometer.js </a:t>
            </a:r>
            <a:r>
              <a:rPr u="sng"/>
              <a:t>office</a:t>
            </a:r>
            <a:r>
              <a:t> </a:t>
            </a:r>
            <a:r>
              <a:rPr u="sng"/>
              <a:t>20</a:t>
            </a:r>
            <a:r>
              <a:t> </a:t>
            </a:r>
            <a:r>
              <a:rPr u="sng"/>
              <a:t>3</a:t>
            </a:r>
          </a:p>
        </p:txBody>
      </p:sp>
      <p:sp>
        <p:nvSpPr>
          <p:cNvPr id="677" name="node thermometer.js bedroom 17 2"/>
          <p:cNvSpPr txBox="1"/>
          <p:nvPr/>
        </p:nvSpPr>
        <p:spPr>
          <a:xfrm>
            <a:off x="4881287" y="874796"/>
            <a:ext cx="4359673" cy="33976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900">
                <a:latin typeface="Consolas"/>
                <a:ea typeface="Consolas"/>
                <a:cs typeface="Consolas"/>
                <a:sym typeface="Consolas"/>
              </a:defRPr>
            </a:pPr>
            <a:r>
              <a:t>node thermometer.js </a:t>
            </a:r>
            <a:r>
              <a:rPr u="sng"/>
              <a:t>bedroom</a:t>
            </a:r>
            <a:r>
              <a:t> </a:t>
            </a:r>
            <a:r>
              <a:rPr u="sng"/>
              <a:t>17</a:t>
            </a:r>
            <a:r>
              <a:t> </a:t>
            </a:r>
            <a:r>
              <a:rPr u="sng"/>
              <a:t>2</a:t>
            </a:r>
          </a:p>
        </p:txBody>
      </p:sp>
      <p:sp>
        <p:nvSpPr>
          <p:cNvPr id="678" name="node thermometer.js kitchen 20 5"/>
          <p:cNvSpPr txBox="1"/>
          <p:nvPr/>
        </p:nvSpPr>
        <p:spPr>
          <a:xfrm>
            <a:off x="8200843" y="5210986"/>
            <a:ext cx="4359673" cy="3397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900">
                <a:latin typeface="Consolas"/>
                <a:ea typeface="Consolas"/>
                <a:cs typeface="Consolas"/>
                <a:sym typeface="Consolas"/>
              </a:defRPr>
            </a:pPr>
            <a:r>
              <a:t>node thermometer.js </a:t>
            </a:r>
            <a:r>
              <a:rPr u="sng"/>
              <a:t>kitchen</a:t>
            </a:r>
            <a:r>
              <a:t> </a:t>
            </a:r>
            <a:r>
              <a:rPr u="sng"/>
              <a:t>20</a:t>
            </a:r>
            <a:r>
              <a:t> </a:t>
            </a:r>
            <a:r>
              <a:rPr u="sng"/>
              <a:t>5</a:t>
            </a:r>
          </a:p>
        </p:txBody>
      </p:sp>
      <p:sp>
        <p:nvSpPr>
          <p:cNvPr id="679" name="node station.js"/>
          <p:cNvSpPr txBox="1"/>
          <p:nvPr/>
        </p:nvSpPr>
        <p:spPr>
          <a:xfrm>
            <a:off x="6917790" y="8593459"/>
            <a:ext cx="2104319" cy="33976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atin typeface="Consolas"/>
                <a:ea typeface="Consolas"/>
                <a:cs typeface="Consolas"/>
                <a:sym typeface="Consolas"/>
              </a:defRPr>
            </a:lvl1pPr>
          </a:lstStyle>
          <a:p>
            <a:pPr/>
            <a:r>
              <a:t>node station.js</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 We use a standard Node.js module to work with UDP…"/>
          <p:cNvSpPr txBox="1"/>
          <p:nvPr/>
        </p:nvSpPr>
        <p:spPr>
          <a:xfrm>
            <a:off x="228600" y="2976589"/>
            <a:ext cx="12534900" cy="5447333"/>
          </a:xfrm>
          <a:prstGeom prst="rect">
            <a:avLst/>
          </a:prstGeom>
          <a:solidFill>
            <a:srgbClr val="FECB3E"/>
          </a:solidFill>
          <a:ln w="12700">
            <a:solidFill>
              <a:srgbClr val="831100"/>
            </a:solidFill>
            <a:miter lim="400000"/>
          </a:ln>
          <a:extLst>
            <a:ext uri="{C572A759-6A51-4108-AA02-DFA0A04FC94B}">
              <ma14:wrappingTextBoxFlag xmlns:ma14="http://schemas.microsoft.com/office/mac/drawingml/2011/main" val="1"/>
            </a:ext>
          </a:extLst>
        </p:spPr>
        <p:txBody>
          <a:bodyPr lIns="203200" tIns="203200" rIns="203200" bIns="203200" anchor="b">
            <a:spAutoFit/>
          </a:bodyPr>
          <a:lstStyle/>
          <a:p>
            <a:pPr algn="l">
              <a:defRPr sz="1800">
                <a:latin typeface="Consolas"/>
                <a:ea typeface="Consolas"/>
                <a:cs typeface="Consolas"/>
                <a:sym typeface="Consolas"/>
              </a:defRPr>
            </a:pPr>
            <a:r>
              <a:t>// We use a standard Node.js module to work with UDP</a:t>
            </a:r>
          </a:p>
          <a:p>
            <a:pPr algn="l">
              <a:defRPr b="1" sz="1800">
                <a:latin typeface="Consolas"/>
                <a:ea typeface="Consolas"/>
                <a:cs typeface="Consolas"/>
                <a:sym typeface="Consolas"/>
              </a:defRPr>
            </a:pPr>
            <a:r>
              <a:t>const dgram = require('dgram');</a:t>
            </a:r>
          </a:p>
          <a:p>
            <a:pPr algn="l">
              <a:defRPr sz="1800">
                <a:latin typeface="Consolas"/>
                <a:ea typeface="Consolas"/>
                <a:cs typeface="Consolas"/>
                <a:sym typeface="Consolas"/>
              </a:defRPr>
            </a:pPr>
          </a:p>
          <a:p>
            <a:pPr algn="l">
              <a:defRPr sz="1800">
                <a:latin typeface="Consolas"/>
                <a:ea typeface="Consolas"/>
                <a:cs typeface="Consolas"/>
                <a:sym typeface="Consolas"/>
              </a:defRPr>
            </a:pPr>
            <a:r>
              <a:t>// Let's create a datagram socket. We will use it to send our UDP datagrams </a:t>
            </a:r>
          </a:p>
          <a:p>
            <a:pPr algn="l">
              <a:defRPr b="1" sz="1800">
                <a:latin typeface="Consolas"/>
                <a:ea typeface="Consolas"/>
                <a:cs typeface="Consolas"/>
                <a:sym typeface="Consolas"/>
              </a:defRPr>
            </a:pPr>
            <a:r>
              <a:t>const s = dgram.createSocket(‘udp4');</a:t>
            </a:r>
          </a:p>
          <a:p>
            <a:pPr algn="l">
              <a:defRPr sz="1800">
                <a:latin typeface="Consolas"/>
                <a:ea typeface="Consolas"/>
                <a:cs typeface="Consolas"/>
                <a:sym typeface="Consolas"/>
              </a:defRPr>
            </a:pPr>
          </a:p>
          <a:p>
            <a:pPr algn="l">
              <a:defRPr sz="1800">
                <a:latin typeface="Consolas"/>
                <a:ea typeface="Consolas"/>
                <a:cs typeface="Consolas"/>
                <a:sym typeface="Consolas"/>
              </a:defRPr>
            </a:pPr>
            <a:r>
              <a:t>// Create a measure object and serialize it to JSON </a:t>
            </a:r>
          </a:p>
          <a:p>
            <a:pPr algn="l">
              <a:defRPr sz="1800">
                <a:latin typeface="Consolas"/>
                <a:ea typeface="Consolas"/>
                <a:cs typeface="Consolas"/>
                <a:sym typeface="Consolas"/>
              </a:defRPr>
            </a:pPr>
            <a:r>
              <a:t>const measure = new Object();</a:t>
            </a:r>
          </a:p>
          <a:p>
            <a:pPr algn="l">
              <a:defRPr sz="1800">
                <a:latin typeface="Consolas"/>
                <a:ea typeface="Consolas"/>
                <a:cs typeface="Consolas"/>
                <a:sym typeface="Consolas"/>
              </a:defRPr>
            </a:pPr>
            <a:r>
              <a:t>measure.timestamp = Date.now();</a:t>
            </a:r>
          </a:p>
          <a:p>
            <a:pPr algn="l">
              <a:defRPr sz="1800">
                <a:latin typeface="Consolas"/>
                <a:ea typeface="Consolas"/>
                <a:cs typeface="Consolas"/>
                <a:sym typeface="Consolas"/>
              </a:defRPr>
            </a:pPr>
            <a:r>
              <a:t>measure.location = that.location;</a:t>
            </a:r>
          </a:p>
          <a:p>
            <a:pPr algn="l">
              <a:defRPr sz="1800">
                <a:latin typeface="Consolas"/>
                <a:ea typeface="Consolas"/>
                <a:cs typeface="Consolas"/>
                <a:sym typeface="Consolas"/>
              </a:defRPr>
            </a:pPr>
            <a:r>
              <a:t>measure.temperature = that.temperature;</a:t>
            </a:r>
          </a:p>
          <a:p>
            <a:pPr algn="l">
              <a:defRPr sz="1800">
                <a:latin typeface="Consolas"/>
                <a:ea typeface="Consolas"/>
                <a:cs typeface="Consolas"/>
                <a:sym typeface="Consolas"/>
              </a:defRPr>
            </a:pPr>
            <a:r>
              <a:t>const payload = JSON.stringify(measure);</a:t>
            </a:r>
          </a:p>
          <a:p>
            <a:pPr algn="l">
              <a:defRPr sz="1800">
                <a:latin typeface="Consolas"/>
                <a:ea typeface="Consolas"/>
                <a:cs typeface="Consolas"/>
                <a:sym typeface="Consolas"/>
              </a:defRPr>
            </a:pPr>
            <a:r>
              <a:t>        </a:t>
            </a:r>
          </a:p>
          <a:p>
            <a:pPr algn="l">
              <a:defRPr sz="1800">
                <a:latin typeface="Consolas"/>
                <a:ea typeface="Consolas"/>
                <a:cs typeface="Consolas"/>
                <a:sym typeface="Consolas"/>
              </a:defRPr>
            </a:pPr>
            <a:r>
              <a:t>// Send the payload via UDP (multicast)</a:t>
            </a:r>
          </a:p>
          <a:p>
            <a:pPr algn="l">
              <a:defRPr sz="1800">
                <a:latin typeface="Consolas"/>
                <a:ea typeface="Consolas"/>
                <a:cs typeface="Consolas"/>
                <a:sym typeface="Consolas"/>
              </a:defRPr>
            </a:pPr>
            <a:r>
              <a:t>message = new Buffer(payload);        </a:t>
            </a:r>
          </a:p>
          <a:p>
            <a:pPr algn="l">
              <a:defRPr b="1" sz="1800">
                <a:latin typeface="Consolas"/>
                <a:ea typeface="Consolas"/>
                <a:cs typeface="Consolas"/>
                <a:sym typeface="Consolas"/>
              </a:defRPr>
            </a:pPr>
            <a:r>
              <a:t>s.send(message, 0, message.length, protocol.PROTOCOL_PORT, protocol.PROTOCOL_MULTICAST_ADDRESS, function(err, bytes) {</a:t>
            </a:r>
          </a:p>
          <a:p>
            <a:pPr algn="l">
              <a:defRPr b="1" sz="1800">
                <a:latin typeface="Consolas"/>
                <a:ea typeface="Consolas"/>
                <a:cs typeface="Consolas"/>
                <a:sym typeface="Consolas"/>
              </a:defRPr>
            </a:pPr>
            <a:r>
              <a:t>console.log("Sending payload: " + payload + " via port " + s.address().port);</a:t>
            </a:r>
          </a:p>
          <a:p>
            <a:pPr algn="l">
              <a:defRPr b="1" sz="1800">
                <a:latin typeface="Consolas"/>
                <a:ea typeface="Consolas"/>
                <a:cs typeface="Consolas"/>
                <a:sym typeface="Consolas"/>
              </a:defRPr>
            </a:pPr>
            <a:r>
              <a:t>});</a:t>
            </a:r>
          </a:p>
        </p:txBody>
      </p:sp>
      <p:sp>
        <p:nvSpPr>
          <p:cNvPr id="688" name="thermometer.js (fragment)"/>
          <p:cNvSpPr txBox="1"/>
          <p:nvPr/>
        </p:nvSpPr>
        <p:spPr>
          <a:xfrm>
            <a:off x="221894" y="1972155"/>
            <a:ext cx="5973167"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thermometer.js (fragment)</a:t>
            </a:r>
          </a:p>
        </p:txBody>
      </p:sp>
      <p:pic>
        <p:nvPicPr>
          <p:cNvPr id="689" name="Image" descr="Image"/>
          <p:cNvPicPr>
            <a:picLocks noChangeAspect="1"/>
          </p:cNvPicPr>
          <p:nvPr/>
        </p:nvPicPr>
        <p:blipFill>
          <a:blip r:embed="rId2">
            <a:extLst/>
          </a:blip>
          <a:stretch>
            <a:fillRect/>
          </a:stretch>
        </p:blipFill>
        <p:spPr>
          <a:xfrm>
            <a:off x="411006" y="453097"/>
            <a:ext cx="4367846" cy="116476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687"/>
                                        </p:tgtEl>
                                        <p:attrNameLst>
                                          <p:attrName>style.visibility</p:attrName>
                                        </p:attrNameLst>
                                      </p:cBhvr>
                                      <p:to>
                                        <p:strVal val="visible"/>
                                      </p:to>
                                    </p:set>
                                    <p:anim calcmode="lin" valueType="num">
                                      <p:cBhvr>
                                        <p:cTn id="7" dur="1000" fill="hold"/>
                                        <p:tgtEl>
                                          <p:spTgt spid="687"/>
                                        </p:tgtEl>
                                        <p:attrNameLst>
                                          <p:attrName>ppt_w</p:attrName>
                                        </p:attrNameLst>
                                      </p:cBhvr>
                                      <p:tavLst>
                                        <p:tav tm="0">
                                          <p:val>
                                            <p:fltVal val="0"/>
                                          </p:val>
                                        </p:tav>
                                        <p:tav tm="100000">
                                          <p:val>
                                            <p:strVal val="#ppt_w"/>
                                          </p:val>
                                        </p:tav>
                                      </p:tavLst>
                                    </p:anim>
                                    <p:anim calcmode="lin" valueType="num">
                                      <p:cBhvr>
                                        <p:cTn id="8" dur="1000" fill="hold"/>
                                        <p:tgtEl>
                                          <p:spTgt spid="68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7" grpId="1"/>
    </p:bld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 name="// We use a standard Node.js module to work with UDP…"/>
          <p:cNvSpPr txBox="1"/>
          <p:nvPr/>
        </p:nvSpPr>
        <p:spPr>
          <a:xfrm>
            <a:off x="228600" y="3509988"/>
            <a:ext cx="12534900" cy="4913934"/>
          </a:xfrm>
          <a:prstGeom prst="rect">
            <a:avLst/>
          </a:prstGeom>
          <a:solidFill>
            <a:srgbClr val="FECB3E"/>
          </a:solidFill>
          <a:ln w="12700">
            <a:solidFill>
              <a:srgbClr val="831100"/>
            </a:solidFill>
            <a:miter lim="400000"/>
          </a:ln>
          <a:extLst>
            <a:ext uri="{C572A759-6A51-4108-AA02-DFA0A04FC94B}">
              <ma14:wrappingTextBoxFlag xmlns:ma14="http://schemas.microsoft.com/office/mac/drawingml/2011/main" val="1"/>
            </a:ext>
          </a:extLst>
        </p:spPr>
        <p:txBody>
          <a:bodyPr lIns="203200" tIns="203200" rIns="203200" bIns="203200" anchor="b">
            <a:spAutoFit/>
          </a:bodyPr>
          <a:lstStyle/>
          <a:p>
            <a:pPr algn="l">
              <a:defRPr sz="1800">
                <a:latin typeface="Consolas"/>
                <a:ea typeface="Consolas"/>
                <a:cs typeface="Consolas"/>
                <a:sym typeface="Consolas"/>
              </a:defRPr>
            </a:pPr>
            <a:r>
              <a:t>// We use a standard Node.js module to work with UDP</a:t>
            </a:r>
          </a:p>
          <a:p>
            <a:pPr algn="l">
              <a:defRPr b="1" sz="1800">
                <a:latin typeface="Consolas"/>
                <a:ea typeface="Consolas"/>
                <a:cs typeface="Consolas"/>
                <a:sym typeface="Consolas"/>
              </a:defRPr>
            </a:pPr>
            <a:r>
              <a:t>const dgram = require('dgram');</a:t>
            </a:r>
          </a:p>
          <a:p>
            <a:pPr algn="l">
              <a:defRPr sz="1800">
                <a:latin typeface="Consolas"/>
                <a:ea typeface="Consolas"/>
                <a:cs typeface="Consolas"/>
                <a:sym typeface="Consolas"/>
              </a:defRPr>
            </a:pPr>
          </a:p>
          <a:p>
            <a:pPr algn="l">
              <a:defRPr sz="1800">
                <a:latin typeface="Consolas"/>
                <a:ea typeface="Consolas"/>
                <a:cs typeface="Consolas"/>
                <a:sym typeface="Consolas"/>
              </a:defRPr>
            </a:pPr>
            <a:r>
              <a:t>// Let's create a datagram socket. We will use it to listen for datagrams published in the</a:t>
            </a:r>
          </a:p>
          <a:p>
            <a:pPr algn="l">
              <a:defRPr sz="1800">
                <a:latin typeface="Consolas"/>
                <a:ea typeface="Consolas"/>
                <a:cs typeface="Consolas"/>
                <a:sym typeface="Consolas"/>
              </a:defRPr>
            </a:pPr>
            <a:r>
              <a:t>// multicast group by thermometers and containing measures</a:t>
            </a:r>
          </a:p>
          <a:p>
            <a:pPr algn="l">
              <a:defRPr b="1" sz="1800">
                <a:latin typeface="Consolas"/>
                <a:ea typeface="Consolas"/>
                <a:cs typeface="Consolas"/>
                <a:sym typeface="Consolas"/>
              </a:defRPr>
            </a:pPr>
            <a:r>
              <a:t>const s = dgram.createSocket('udp4');</a:t>
            </a:r>
          </a:p>
          <a:p>
            <a:pPr algn="l">
              <a:defRPr b="1" sz="1800">
                <a:latin typeface="Consolas"/>
                <a:ea typeface="Consolas"/>
                <a:cs typeface="Consolas"/>
                <a:sym typeface="Consolas"/>
              </a:defRPr>
            </a:pPr>
            <a:r>
              <a:t>s.bind(protocol.PROTOCOL_PORT, function() {</a:t>
            </a:r>
          </a:p>
          <a:p>
            <a:pPr algn="l">
              <a:defRPr b="1" sz="1800">
                <a:latin typeface="Consolas"/>
                <a:ea typeface="Consolas"/>
                <a:cs typeface="Consolas"/>
                <a:sym typeface="Consolas"/>
              </a:defRPr>
            </a:pPr>
            <a:r>
              <a:t>  console.log("Joining multicast group");</a:t>
            </a:r>
          </a:p>
          <a:p>
            <a:pPr algn="l">
              <a:defRPr b="1" sz="1800">
                <a:latin typeface="Consolas"/>
                <a:ea typeface="Consolas"/>
                <a:cs typeface="Consolas"/>
                <a:sym typeface="Consolas"/>
              </a:defRPr>
            </a:pPr>
            <a:r>
              <a:t>  s.addMembership(protocol.PROTOCOL_MULTICAST_ADDRESS);</a:t>
            </a:r>
          </a:p>
          <a:p>
            <a:pPr algn="l">
              <a:defRPr b="1" sz="1800">
                <a:latin typeface="Consolas"/>
                <a:ea typeface="Consolas"/>
                <a:cs typeface="Consolas"/>
                <a:sym typeface="Consolas"/>
              </a:defRPr>
            </a:pPr>
            <a:r>
              <a:t>});</a:t>
            </a:r>
          </a:p>
          <a:p>
            <a:pPr algn="l">
              <a:defRPr sz="1800">
                <a:latin typeface="Consolas"/>
                <a:ea typeface="Consolas"/>
                <a:cs typeface="Consolas"/>
                <a:sym typeface="Consolas"/>
              </a:defRPr>
            </a:pPr>
          </a:p>
          <a:p>
            <a:pPr algn="l">
              <a:defRPr sz="1800">
                <a:latin typeface="Consolas"/>
                <a:ea typeface="Consolas"/>
                <a:cs typeface="Consolas"/>
                <a:sym typeface="Consolas"/>
              </a:defRPr>
            </a:pPr>
            <a:r>
              <a:t>// This call back is invoked when a new datagram has arrived.</a:t>
            </a:r>
          </a:p>
          <a:p>
            <a:pPr algn="l">
              <a:defRPr b="1" sz="1800">
                <a:latin typeface="Consolas"/>
                <a:ea typeface="Consolas"/>
                <a:cs typeface="Consolas"/>
                <a:sym typeface="Consolas"/>
              </a:defRPr>
            </a:pPr>
            <a:r>
              <a:t>s.on('message', function(msg, source) {</a:t>
            </a:r>
          </a:p>
          <a:p>
            <a:pPr algn="l">
              <a:defRPr b="1" sz="1800">
                <a:latin typeface="Consolas"/>
                <a:ea typeface="Consolas"/>
                <a:cs typeface="Consolas"/>
                <a:sym typeface="Consolas"/>
              </a:defRPr>
            </a:pPr>
            <a:r>
              <a:t>        console.log("Data has arrived: " + msg + ". Source IP: " + source.address + ". Source port: " + source.port);</a:t>
            </a:r>
          </a:p>
          <a:p>
            <a:pPr algn="l">
              <a:defRPr b="1" sz="1800">
                <a:latin typeface="Consolas"/>
                <a:ea typeface="Consolas"/>
                <a:cs typeface="Consolas"/>
                <a:sym typeface="Consolas"/>
              </a:defRPr>
            </a:pPr>
            <a:r>
              <a:t>});</a:t>
            </a:r>
          </a:p>
        </p:txBody>
      </p:sp>
      <p:sp>
        <p:nvSpPr>
          <p:cNvPr id="692" name="station.js (fragment)"/>
          <p:cNvSpPr txBox="1"/>
          <p:nvPr/>
        </p:nvSpPr>
        <p:spPr>
          <a:xfrm>
            <a:off x="242438" y="1972155"/>
            <a:ext cx="4599129"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station.js (fragment)</a:t>
            </a:r>
          </a:p>
        </p:txBody>
      </p:sp>
      <p:pic>
        <p:nvPicPr>
          <p:cNvPr id="693" name="Image" descr="Image"/>
          <p:cNvPicPr>
            <a:picLocks noChangeAspect="1"/>
          </p:cNvPicPr>
          <p:nvPr/>
        </p:nvPicPr>
        <p:blipFill>
          <a:blip r:embed="rId2">
            <a:extLst/>
          </a:blip>
          <a:stretch>
            <a:fillRect/>
          </a:stretch>
        </p:blipFill>
        <p:spPr>
          <a:xfrm>
            <a:off x="411006" y="453097"/>
            <a:ext cx="4367846" cy="116476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691"/>
                                        </p:tgtEl>
                                        <p:attrNameLst>
                                          <p:attrName>style.visibility</p:attrName>
                                        </p:attrNameLst>
                                      </p:cBhvr>
                                      <p:to>
                                        <p:strVal val="visible"/>
                                      </p:to>
                                    </p:set>
                                    <p:anim calcmode="lin" valueType="num">
                                      <p:cBhvr>
                                        <p:cTn id="7" dur="1000" fill="hold"/>
                                        <p:tgtEl>
                                          <p:spTgt spid="691"/>
                                        </p:tgtEl>
                                        <p:attrNameLst>
                                          <p:attrName>ppt_w</p:attrName>
                                        </p:attrNameLst>
                                      </p:cBhvr>
                                      <p:tavLst>
                                        <p:tav tm="0">
                                          <p:val>
                                            <p:fltVal val="0"/>
                                          </p:val>
                                        </p:tav>
                                        <p:tav tm="100000">
                                          <p:val>
                                            <p:strVal val="#ppt_w"/>
                                          </p:val>
                                        </p:tav>
                                      </p:tavLst>
                                    </p:anim>
                                    <p:anim calcmode="lin" valueType="num">
                                      <p:cBhvr>
                                        <p:cTn id="8" dur="1000" fill="hold"/>
                                        <p:tgtEl>
                                          <p:spTgt spid="69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1"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Messaging Patterns"/>
          <p:cNvSpPr txBox="1"/>
          <p:nvPr>
            <p:ph type="title"/>
          </p:nvPr>
        </p:nvSpPr>
        <p:spPr>
          <a:xfrm>
            <a:off x="571500" y="1219200"/>
            <a:ext cx="11861800" cy="2336800"/>
          </a:xfrm>
          <a:prstGeom prst="rect">
            <a:avLst/>
          </a:prstGeom>
        </p:spPr>
        <p:txBody>
          <a:bodyPr/>
          <a:lstStyle>
            <a:lvl1pPr algn="ctr">
              <a:defRPr sz="6000"/>
            </a:lvl1pPr>
          </a:lstStyle>
          <a:p>
            <a:pPr/>
            <a:r>
              <a:t>Messaging Patterns</a:t>
            </a:r>
          </a:p>
        </p:txBody>
      </p:sp>
      <p:pic>
        <p:nvPicPr>
          <p:cNvPr id="293" name="droppedImage.png" descr="droppedImage.png"/>
          <p:cNvPicPr>
            <a:picLocks noChangeAspect="1"/>
          </p:cNvPicPr>
          <p:nvPr/>
        </p:nvPicPr>
        <p:blipFill>
          <a:blip r:embed="rId2">
            <a:extLst/>
          </a:blip>
          <a:stretch>
            <a:fillRect/>
          </a:stretch>
        </p:blipFill>
        <p:spPr>
          <a:xfrm>
            <a:off x="3327400" y="3695700"/>
            <a:ext cx="6350000" cy="4762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Pattern: Fire-and-Forget"/>
          <p:cNvSpPr txBox="1"/>
          <p:nvPr>
            <p:ph type="title"/>
          </p:nvPr>
        </p:nvSpPr>
        <p:spPr>
          <a:prstGeom prst="rect">
            <a:avLst/>
          </a:prstGeom>
        </p:spPr>
        <p:txBody>
          <a:bodyPr/>
          <a:lstStyle/>
          <a:p>
            <a:pPr/>
            <a:r>
              <a:t>Pattern: Fire-and-Forget</a:t>
            </a:r>
          </a:p>
        </p:txBody>
      </p:sp>
      <p:sp>
        <p:nvSpPr>
          <p:cNvPr id="296" name="The sender generates messages, sends them to a single receiver or to a group of receivers.…"/>
          <p:cNvSpPr txBox="1"/>
          <p:nvPr>
            <p:ph type="body" sz="half" idx="1"/>
          </p:nvPr>
        </p:nvSpPr>
        <p:spPr>
          <a:xfrm>
            <a:off x="571500" y="2324100"/>
            <a:ext cx="11861800" cy="3708400"/>
          </a:xfrm>
          <a:prstGeom prst="rect">
            <a:avLst/>
          </a:prstGeom>
        </p:spPr>
        <p:txBody>
          <a:bodyPr/>
          <a:lstStyle/>
          <a:p>
            <a:pPr/>
            <a:r>
              <a:t>The sender generates messages, sends them to a single receiver or to a group of receivers.</a:t>
            </a:r>
          </a:p>
          <a:p>
            <a:pPr/>
            <a:r>
              <a:t>The sender may do that on a </a:t>
            </a:r>
            <a:r>
              <a:rPr b="1"/>
              <a:t>periodic</a:t>
            </a:r>
            <a:r>
              <a:t> basis.</a:t>
            </a:r>
          </a:p>
          <a:p>
            <a:pPr/>
            <a:r>
              <a:t>The sender does not expect any answer. </a:t>
            </a:r>
            <a:r>
              <a:rPr b="1"/>
              <a:t>He is telling, not asking</a:t>
            </a:r>
            <a:r>
              <a:t>.</a:t>
            </a:r>
          </a:p>
        </p:txBody>
      </p:sp>
      <p:pic>
        <p:nvPicPr>
          <p:cNvPr id="297" name="droppedImage.png" descr="droppedImage.png"/>
          <p:cNvPicPr>
            <a:picLocks noChangeAspect="1"/>
          </p:cNvPicPr>
          <p:nvPr/>
        </p:nvPicPr>
        <p:blipFill>
          <a:blip r:embed="rId2">
            <a:extLst/>
          </a:blip>
          <a:stretch>
            <a:fillRect/>
          </a:stretch>
        </p:blipFill>
        <p:spPr>
          <a:xfrm>
            <a:off x="469900" y="6273800"/>
            <a:ext cx="2590800" cy="2590800"/>
          </a:xfrm>
          <a:prstGeom prst="rect">
            <a:avLst/>
          </a:prstGeom>
          <a:ln w="12700">
            <a:miter lim="400000"/>
          </a:ln>
        </p:spPr>
      </p:pic>
      <p:pic>
        <p:nvPicPr>
          <p:cNvPr id="298" name="droppedImage.png" descr="droppedImage.png"/>
          <p:cNvPicPr>
            <a:picLocks noChangeAspect="1"/>
          </p:cNvPicPr>
          <p:nvPr/>
        </p:nvPicPr>
        <p:blipFill>
          <a:blip r:embed="rId3">
            <a:extLst/>
          </a:blip>
          <a:stretch>
            <a:fillRect/>
          </a:stretch>
        </p:blipFill>
        <p:spPr>
          <a:xfrm>
            <a:off x="9525000" y="6477000"/>
            <a:ext cx="2590800" cy="2590800"/>
          </a:xfrm>
          <a:prstGeom prst="rect">
            <a:avLst/>
          </a:prstGeom>
          <a:ln w="12700">
            <a:miter lim="400000"/>
          </a:ln>
        </p:spPr>
      </p:pic>
      <p:grpSp>
        <p:nvGrpSpPr>
          <p:cNvPr id="303" name="Group"/>
          <p:cNvGrpSpPr/>
          <p:nvPr/>
        </p:nvGrpSpPr>
        <p:grpSpPr>
          <a:xfrm>
            <a:off x="2982586" y="6972300"/>
            <a:ext cx="6502400" cy="1600201"/>
            <a:chOff x="0" y="0"/>
            <a:chExt cx="6502399" cy="1600200"/>
          </a:xfrm>
        </p:grpSpPr>
        <p:sp>
          <p:nvSpPr>
            <p:cNvPr id="299" name="Line"/>
            <p:cNvSpPr/>
            <p:nvPr/>
          </p:nvSpPr>
          <p:spPr>
            <a:xfrm flipH="1">
              <a:off x="0" y="0"/>
              <a:ext cx="6496965" cy="1"/>
            </a:xfrm>
            <a:prstGeom prst="line">
              <a:avLst/>
            </a:prstGeom>
            <a:noFill/>
            <a:ln w="63500" cap="flat">
              <a:solidFill>
                <a:srgbClr val="FFAA00"/>
              </a:solidFill>
              <a:custDash>
                <a:ds d="200000" sp="200000"/>
              </a:custDash>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sp>
          <p:nvSpPr>
            <p:cNvPr id="300" name="Line"/>
            <p:cNvSpPr/>
            <p:nvPr/>
          </p:nvSpPr>
          <p:spPr>
            <a:xfrm flipH="1">
              <a:off x="5434" y="533400"/>
              <a:ext cx="6496966" cy="1"/>
            </a:xfrm>
            <a:prstGeom prst="line">
              <a:avLst/>
            </a:prstGeom>
            <a:noFill/>
            <a:ln w="63500" cap="flat">
              <a:solidFill>
                <a:srgbClr val="FFAA00"/>
              </a:solidFill>
              <a:custDash>
                <a:ds d="200000" sp="200000"/>
              </a:custDash>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sp>
          <p:nvSpPr>
            <p:cNvPr id="301" name="Line"/>
            <p:cNvSpPr/>
            <p:nvPr/>
          </p:nvSpPr>
          <p:spPr>
            <a:xfrm flipH="1">
              <a:off x="5434" y="1066800"/>
              <a:ext cx="6496966" cy="1"/>
            </a:xfrm>
            <a:prstGeom prst="line">
              <a:avLst/>
            </a:prstGeom>
            <a:noFill/>
            <a:ln w="63500" cap="flat">
              <a:solidFill>
                <a:srgbClr val="FFAA00"/>
              </a:solidFill>
              <a:custDash>
                <a:ds d="200000" sp="200000"/>
              </a:custDash>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sp>
          <p:nvSpPr>
            <p:cNvPr id="302" name="Line"/>
            <p:cNvSpPr/>
            <p:nvPr/>
          </p:nvSpPr>
          <p:spPr>
            <a:xfrm flipH="1">
              <a:off x="5434" y="1600200"/>
              <a:ext cx="6496966" cy="1"/>
            </a:xfrm>
            <a:prstGeom prst="line">
              <a:avLst/>
            </a:prstGeom>
            <a:noFill/>
            <a:ln w="63500" cap="flat">
              <a:solidFill>
                <a:srgbClr val="FFAA00"/>
              </a:solidFill>
              <a:custDash>
                <a:ds d="200000" sp="200000"/>
              </a:custDash>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p>
          </p:txBody>
        </p:sp>
      </p:grpSp>
      <p:sp>
        <p:nvSpPr>
          <p:cNvPr id="304" name="notification"/>
          <p:cNvSpPr/>
          <p:nvPr/>
        </p:nvSpPr>
        <p:spPr>
          <a:xfrm>
            <a:off x="7302500" y="6464300"/>
            <a:ext cx="1422400" cy="965200"/>
          </a:xfrm>
          <a:prstGeom prst="roundRect">
            <a:avLst>
              <a:gd name="adj" fmla="val 8929"/>
            </a:avLst>
          </a:prstGeom>
          <a:solidFill>
            <a:srgbClr val="CBCBCB"/>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a:defRPr sz="2000"/>
            </a:lvl1pPr>
          </a:lstStyle>
          <a:p>
            <a:pPr/>
            <a:r>
              <a:t>notification</a:t>
            </a:r>
          </a:p>
        </p:txBody>
      </p:sp>
      <p:sp>
        <p:nvSpPr>
          <p:cNvPr id="305" name="notification"/>
          <p:cNvSpPr/>
          <p:nvPr/>
        </p:nvSpPr>
        <p:spPr>
          <a:xfrm>
            <a:off x="5524500" y="6464300"/>
            <a:ext cx="1422400" cy="965200"/>
          </a:xfrm>
          <a:prstGeom prst="roundRect">
            <a:avLst>
              <a:gd name="adj" fmla="val 8929"/>
            </a:avLst>
          </a:prstGeom>
          <a:solidFill>
            <a:srgbClr val="CBCBCB"/>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a:defRPr sz="2000"/>
            </a:lvl1pPr>
          </a:lstStyle>
          <a:p>
            <a:pPr/>
            <a:r>
              <a:t>notification</a:t>
            </a:r>
          </a:p>
        </p:txBody>
      </p:sp>
      <p:sp>
        <p:nvSpPr>
          <p:cNvPr id="306" name="notification"/>
          <p:cNvSpPr/>
          <p:nvPr/>
        </p:nvSpPr>
        <p:spPr>
          <a:xfrm>
            <a:off x="3746500" y="6464300"/>
            <a:ext cx="1422400" cy="965200"/>
          </a:xfrm>
          <a:prstGeom prst="roundRect">
            <a:avLst>
              <a:gd name="adj" fmla="val 8929"/>
            </a:avLst>
          </a:prstGeom>
          <a:solidFill>
            <a:srgbClr val="CBCBCB"/>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a:defRPr sz="2000"/>
            </a:lvl1pPr>
          </a:lstStyle>
          <a:p>
            <a:pPr/>
            <a:r>
              <a:t>notification</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04"/>
                                        </p:tgtEl>
                                        <p:attrNameLst>
                                          <p:attrName>style.visibility</p:attrName>
                                        </p:attrNameLst>
                                      </p:cBhvr>
                                      <p:to>
                                        <p:strVal val="visible"/>
                                      </p:to>
                                    </p:set>
                                    <p:anim calcmode="lin" valueType="num">
                                      <p:cBhvr>
                                        <p:cTn id="7" dur="2000" fill="hold"/>
                                        <p:tgtEl>
                                          <p:spTgt spid="304"/>
                                        </p:tgtEl>
                                        <p:attrNameLst>
                                          <p:attrName>ppt_w</p:attrName>
                                        </p:attrNameLst>
                                      </p:cBhvr>
                                      <p:tavLst>
                                        <p:tav tm="0">
                                          <p:val>
                                            <p:fltVal val="0"/>
                                          </p:val>
                                        </p:tav>
                                        <p:tav tm="100000">
                                          <p:val>
                                            <p:strVal val="#ppt_w"/>
                                          </p:val>
                                        </p:tav>
                                      </p:tavLst>
                                    </p:anim>
                                    <p:anim calcmode="lin" valueType="num">
                                      <p:cBhvr>
                                        <p:cTn id="8" dur="2000" fill="hold"/>
                                        <p:tgtEl>
                                          <p:spTgt spid="304"/>
                                        </p:tgtEl>
                                        <p:attrNameLst>
                                          <p:attrName>ppt_h</p:attrName>
                                        </p:attrNameLst>
                                      </p:cBhvr>
                                      <p:tavLst>
                                        <p:tav tm="0">
                                          <p:val>
                                            <p:fltVal val="0"/>
                                          </p:val>
                                        </p:tav>
                                        <p:tav tm="100000">
                                          <p:val>
                                            <p:strVal val="#ppt_h"/>
                                          </p:val>
                                        </p:tav>
                                      </p:tavLst>
                                    </p:anim>
                                  </p:childTnLst>
                                </p:cTn>
                              </p:par>
                            </p:childTnLst>
                          </p:cTn>
                        </p:par>
                        <p:par>
                          <p:cTn id="9" fill="hold">
                            <p:stCondLst>
                              <p:cond delay="2000"/>
                            </p:stCondLst>
                            <p:childTnLst>
                              <p:par>
                                <p:cTn id="10" presetClass="entr" nodeType="afterEffect" presetSubtype="16" presetID="23" grpId="2" fill="hold">
                                  <p:stCondLst>
                                    <p:cond delay="0"/>
                                  </p:stCondLst>
                                  <p:iterate type="el" backwards="0">
                                    <p:tmAbs val="0"/>
                                  </p:iterate>
                                  <p:childTnLst>
                                    <p:set>
                                      <p:cBhvr>
                                        <p:cTn id="11" fill="hold"/>
                                        <p:tgtEl>
                                          <p:spTgt spid="305"/>
                                        </p:tgtEl>
                                        <p:attrNameLst>
                                          <p:attrName>style.visibility</p:attrName>
                                        </p:attrNameLst>
                                      </p:cBhvr>
                                      <p:to>
                                        <p:strVal val="visible"/>
                                      </p:to>
                                    </p:set>
                                    <p:anim calcmode="lin" valueType="num">
                                      <p:cBhvr>
                                        <p:cTn id="12" dur="2000" fill="hold"/>
                                        <p:tgtEl>
                                          <p:spTgt spid="305"/>
                                        </p:tgtEl>
                                        <p:attrNameLst>
                                          <p:attrName>ppt_w</p:attrName>
                                        </p:attrNameLst>
                                      </p:cBhvr>
                                      <p:tavLst>
                                        <p:tav tm="0">
                                          <p:val>
                                            <p:fltVal val="0"/>
                                          </p:val>
                                        </p:tav>
                                        <p:tav tm="100000">
                                          <p:val>
                                            <p:strVal val="#ppt_w"/>
                                          </p:val>
                                        </p:tav>
                                      </p:tavLst>
                                    </p:anim>
                                    <p:anim calcmode="lin" valueType="num">
                                      <p:cBhvr>
                                        <p:cTn id="13" dur="2000" fill="hold"/>
                                        <p:tgtEl>
                                          <p:spTgt spid="305"/>
                                        </p:tgtEl>
                                        <p:attrNameLst>
                                          <p:attrName>ppt_h</p:attrName>
                                        </p:attrNameLst>
                                      </p:cBhvr>
                                      <p:tavLst>
                                        <p:tav tm="0">
                                          <p:val>
                                            <p:fltVal val="0"/>
                                          </p:val>
                                        </p:tav>
                                        <p:tav tm="100000">
                                          <p:val>
                                            <p:strVal val="#ppt_h"/>
                                          </p:val>
                                        </p:tav>
                                      </p:tavLst>
                                    </p:anim>
                                  </p:childTnLst>
                                </p:cTn>
                              </p:par>
                            </p:childTnLst>
                          </p:cTn>
                        </p:par>
                        <p:par>
                          <p:cTn id="14" fill="hold">
                            <p:stCondLst>
                              <p:cond delay="4000"/>
                            </p:stCondLst>
                            <p:childTnLst>
                              <p:par>
                                <p:cTn id="15" presetClass="entr" nodeType="afterEffect" presetSubtype="16" presetID="23" grpId="3" fill="hold">
                                  <p:stCondLst>
                                    <p:cond delay="0"/>
                                  </p:stCondLst>
                                  <p:iterate type="el" backwards="0">
                                    <p:tmAbs val="0"/>
                                  </p:iterate>
                                  <p:childTnLst>
                                    <p:set>
                                      <p:cBhvr>
                                        <p:cTn id="16" fill="hold"/>
                                        <p:tgtEl>
                                          <p:spTgt spid="306"/>
                                        </p:tgtEl>
                                        <p:attrNameLst>
                                          <p:attrName>style.visibility</p:attrName>
                                        </p:attrNameLst>
                                      </p:cBhvr>
                                      <p:to>
                                        <p:strVal val="visible"/>
                                      </p:to>
                                    </p:set>
                                    <p:anim calcmode="lin" valueType="num">
                                      <p:cBhvr>
                                        <p:cTn id="17" dur="2000" fill="hold"/>
                                        <p:tgtEl>
                                          <p:spTgt spid="306"/>
                                        </p:tgtEl>
                                        <p:attrNameLst>
                                          <p:attrName>ppt_w</p:attrName>
                                        </p:attrNameLst>
                                      </p:cBhvr>
                                      <p:tavLst>
                                        <p:tav tm="0">
                                          <p:val>
                                            <p:fltVal val="0"/>
                                          </p:val>
                                        </p:tav>
                                        <p:tav tm="100000">
                                          <p:val>
                                            <p:strVal val="#ppt_w"/>
                                          </p:val>
                                        </p:tav>
                                      </p:tavLst>
                                    </p:anim>
                                    <p:anim calcmode="lin" valueType="num">
                                      <p:cBhvr>
                                        <p:cTn id="18" dur="2000" fill="hold"/>
                                        <p:tgtEl>
                                          <p:spTgt spid="30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4" grpId="1"/>
      <p:bldP build="whole" bldLvl="1" animBg="1" rev="0" advAuto="0" spid="305" grpId="2"/>
      <p:bldP build="whole" bldLvl="1" animBg="1" rev="0" advAuto="0" spid="306" grpId="3"/>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Pattern: Request-Reply"/>
          <p:cNvSpPr txBox="1"/>
          <p:nvPr>
            <p:ph type="title"/>
          </p:nvPr>
        </p:nvSpPr>
        <p:spPr>
          <a:prstGeom prst="rect">
            <a:avLst/>
          </a:prstGeom>
        </p:spPr>
        <p:txBody>
          <a:bodyPr/>
          <a:lstStyle/>
          <a:p>
            <a:pPr/>
            <a:r>
              <a:t>Pattern: Request-Reply</a:t>
            </a:r>
          </a:p>
        </p:txBody>
      </p:sp>
      <p:sp>
        <p:nvSpPr>
          <p:cNvPr id="309" name="This pattern is used to implement the typical client-server model. Both the client and the server produce and consume datagrams.…"/>
          <p:cNvSpPr txBox="1"/>
          <p:nvPr>
            <p:ph type="body" idx="1"/>
          </p:nvPr>
        </p:nvSpPr>
        <p:spPr>
          <a:xfrm>
            <a:off x="571500" y="2324100"/>
            <a:ext cx="11861800" cy="4838700"/>
          </a:xfrm>
          <a:prstGeom prst="rect">
            <a:avLst/>
          </a:prstGeom>
        </p:spPr>
        <p:txBody>
          <a:bodyPr>
            <a:normAutofit fontScale="100000" lnSpcReduction="0"/>
          </a:bodyPr>
          <a:lstStyle/>
          <a:p>
            <a:pPr/>
            <a:r>
              <a:t>This pattern is used to implement the </a:t>
            </a:r>
            <a:r>
              <a:rPr b="1"/>
              <a:t>typical client-server model</a:t>
            </a:r>
            <a:r>
              <a:t>. Both the client and the server </a:t>
            </a:r>
            <a:r>
              <a:rPr b="1"/>
              <a:t>produce and consume</a:t>
            </a:r>
            <a:r>
              <a:t> datagrams.</a:t>
            </a:r>
          </a:p>
          <a:p>
            <a:pPr/>
            <a:r>
              <a:rPr b="1"/>
              <a:t>The client produces requests</a:t>
            </a:r>
            <a:r>
              <a:t> (aka queries, commands). The client also listens for incoming replies (aka responses, results). The server listens for requests. </a:t>
            </a:r>
            <a:r>
              <a:rPr b="1"/>
              <a:t>The server also sends replies back to the client</a:t>
            </a:r>
            <a:r>
              <a:t>.</a:t>
            </a:r>
          </a:p>
          <a:p>
            <a:pPr/>
            <a:r>
              <a:t>Can the client send a new request, even if he has not received the response to the previous request yet? If yes, and because UDP datagrams can be delivered out of order, how can the client </a:t>
            </a:r>
            <a:r>
              <a:rPr b="1"/>
              <a:t>associate a reply</a:t>
            </a:r>
            <a:r>
              <a:t> with the corresponding request?</a:t>
            </a:r>
          </a:p>
        </p:txBody>
      </p:sp>
      <p:sp>
        <p:nvSpPr>
          <p:cNvPr id="310" name="Line"/>
          <p:cNvSpPr/>
          <p:nvPr/>
        </p:nvSpPr>
        <p:spPr>
          <a:xfrm flipH="1">
            <a:off x="3375193" y="7429500"/>
            <a:ext cx="6247187" cy="2"/>
          </a:xfrm>
          <a:prstGeom prst="line">
            <a:avLst/>
          </a:prstGeom>
          <a:ln w="63500">
            <a:solidFill>
              <a:srgbClr val="FFAA00"/>
            </a:solidFill>
            <a:custDash>
              <a:ds d="200000" sp="200000"/>
            </a:custDash>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pic>
        <p:nvPicPr>
          <p:cNvPr id="311" name="droppedImage.png" descr="droppedImage.png"/>
          <p:cNvPicPr>
            <a:picLocks noChangeAspect="1"/>
          </p:cNvPicPr>
          <p:nvPr/>
        </p:nvPicPr>
        <p:blipFill>
          <a:blip r:embed="rId2">
            <a:extLst/>
          </a:blip>
          <a:stretch>
            <a:fillRect/>
          </a:stretch>
        </p:blipFill>
        <p:spPr>
          <a:xfrm>
            <a:off x="1485900" y="6705600"/>
            <a:ext cx="1346200" cy="1346200"/>
          </a:xfrm>
          <a:prstGeom prst="rect">
            <a:avLst/>
          </a:prstGeom>
          <a:ln w="12700">
            <a:miter lim="400000"/>
          </a:ln>
        </p:spPr>
      </p:pic>
      <p:pic>
        <p:nvPicPr>
          <p:cNvPr id="312" name="droppedImage.png" descr="droppedImage.png"/>
          <p:cNvPicPr>
            <a:picLocks noChangeAspect="1"/>
          </p:cNvPicPr>
          <p:nvPr/>
        </p:nvPicPr>
        <p:blipFill>
          <a:blip r:embed="rId3">
            <a:extLst/>
          </a:blip>
          <a:stretch>
            <a:fillRect/>
          </a:stretch>
        </p:blipFill>
        <p:spPr>
          <a:xfrm flipH="1">
            <a:off x="1117599" y="8089900"/>
            <a:ext cx="1727201" cy="1727200"/>
          </a:xfrm>
          <a:prstGeom prst="rect">
            <a:avLst/>
          </a:prstGeom>
          <a:ln w="12700">
            <a:miter lim="400000"/>
          </a:ln>
        </p:spPr>
      </p:pic>
      <p:pic>
        <p:nvPicPr>
          <p:cNvPr id="313" name="droppedImage.png" descr="droppedImage.png"/>
          <p:cNvPicPr>
            <a:picLocks noChangeAspect="1"/>
          </p:cNvPicPr>
          <p:nvPr/>
        </p:nvPicPr>
        <p:blipFill>
          <a:blip r:embed="rId2">
            <a:extLst/>
          </a:blip>
          <a:stretch>
            <a:fillRect/>
          </a:stretch>
        </p:blipFill>
        <p:spPr>
          <a:xfrm flipH="1">
            <a:off x="9994900" y="8280400"/>
            <a:ext cx="1346200" cy="1346200"/>
          </a:xfrm>
          <a:prstGeom prst="rect">
            <a:avLst/>
          </a:prstGeom>
          <a:ln w="12700">
            <a:miter lim="400000"/>
          </a:ln>
        </p:spPr>
      </p:pic>
      <p:pic>
        <p:nvPicPr>
          <p:cNvPr id="314" name="droppedImage.png" descr="droppedImage.png"/>
          <p:cNvPicPr>
            <a:picLocks noChangeAspect="1"/>
          </p:cNvPicPr>
          <p:nvPr/>
        </p:nvPicPr>
        <p:blipFill>
          <a:blip r:embed="rId3">
            <a:extLst/>
          </a:blip>
          <a:stretch>
            <a:fillRect/>
          </a:stretch>
        </p:blipFill>
        <p:spPr>
          <a:xfrm>
            <a:off x="9804400" y="6515100"/>
            <a:ext cx="1727200" cy="1727200"/>
          </a:xfrm>
          <a:prstGeom prst="rect">
            <a:avLst/>
          </a:prstGeom>
          <a:ln w="12700">
            <a:miter lim="400000"/>
          </a:ln>
        </p:spPr>
      </p:pic>
      <p:sp>
        <p:nvSpPr>
          <p:cNvPr id="315" name="Line"/>
          <p:cNvSpPr/>
          <p:nvPr/>
        </p:nvSpPr>
        <p:spPr>
          <a:xfrm>
            <a:off x="3289300" y="8953500"/>
            <a:ext cx="6247187" cy="1"/>
          </a:xfrm>
          <a:prstGeom prst="line">
            <a:avLst/>
          </a:prstGeom>
          <a:ln w="63500">
            <a:solidFill>
              <a:srgbClr val="FFAA00"/>
            </a:solidFill>
            <a:custDash>
              <a:ds d="200000" sp="200000"/>
            </a:custDash>
            <a:miter lim="400000"/>
            <a:headEnd type="stealth"/>
          </a:ln>
        </p:spPr>
        <p:txBody>
          <a:bodyPr lIns="50800" tIns="50800" rIns="50800" bIns="50800" anchor="ctr"/>
          <a:lstStyle/>
          <a:p>
            <a:pPr algn="l" defTabSz="457200">
              <a:defRPr sz="1200">
                <a:latin typeface="Helvetica"/>
                <a:ea typeface="Helvetica"/>
                <a:cs typeface="Helvetica"/>
                <a:sym typeface="Helvetica"/>
              </a:defRPr>
            </a:pPr>
          </a:p>
        </p:txBody>
      </p:sp>
      <p:sp>
        <p:nvSpPr>
          <p:cNvPr id="316" name="request…"/>
          <p:cNvSpPr/>
          <p:nvPr/>
        </p:nvSpPr>
        <p:spPr>
          <a:xfrm>
            <a:off x="7950200" y="6946900"/>
            <a:ext cx="1079500" cy="965200"/>
          </a:xfrm>
          <a:prstGeom prst="roundRect">
            <a:avLst>
              <a:gd name="adj" fmla="val 8929"/>
            </a:avLst>
          </a:prstGeom>
          <a:solidFill>
            <a:srgbClr val="CBCBCB"/>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defRPr sz="2000"/>
            </a:pPr>
            <a:r>
              <a:t>request</a:t>
            </a:r>
          </a:p>
          <a:p>
            <a:pPr>
              <a:defRPr sz="2000"/>
            </a:pPr>
            <a:r>
              <a:t>1</a:t>
            </a:r>
          </a:p>
        </p:txBody>
      </p:sp>
      <p:sp>
        <p:nvSpPr>
          <p:cNvPr id="317" name="request…"/>
          <p:cNvSpPr/>
          <p:nvPr/>
        </p:nvSpPr>
        <p:spPr>
          <a:xfrm>
            <a:off x="5384800" y="6946900"/>
            <a:ext cx="1079500" cy="965200"/>
          </a:xfrm>
          <a:prstGeom prst="roundRect">
            <a:avLst>
              <a:gd name="adj" fmla="val 8929"/>
            </a:avLst>
          </a:prstGeom>
          <a:solidFill>
            <a:srgbClr val="CBCBCB"/>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defRPr sz="2000"/>
            </a:pPr>
            <a:r>
              <a:t>request</a:t>
            </a:r>
          </a:p>
          <a:p>
            <a:pPr>
              <a:defRPr sz="2000"/>
            </a:pPr>
            <a:r>
              <a:t>2</a:t>
            </a:r>
          </a:p>
        </p:txBody>
      </p:sp>
      <p:sp>
        <p:nvSpPr>
          <p:cNvPr id="318" name="request…"/>
          <p:cNvSpPr/>
          <p:nvPr/>
        </p:nvSpPr>
        <p:spPr>
          <a:xfrm>
            <a:off x="4127500" y="6946900"/>
            <a:ext cx="1079500" cy="965200"/>
          </a:xfrm>
          <a:prstGeom prst="roundRect">
            <a:avLst>
              <a:gd name="adj" fmla="val 8929"/>
            </a:avLst>
          </a:prstGeom>
          <a:solidFill>
            <a:srgbClr val="CBCBCB"/>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defRPr sz="2000"/>
            </a:pPr>
            <a:r>
              <a:t>request</a:t>
            </a:r>
          </a:p>
          <a:p>
            <a:pPr>
              <a:defRPr sz="2000"/>
            </a:pPr>
            <a:r>
              <a:t>3</a:t>
            </a:r>
          </a:p>
        </p:txBody>
      </p:sp>
      <p:sp>
        <p:nvSpPr>
          <p:cNvPr id="319" name="reply…"/>
          <p:cNvSpPr/>
          <p:nvPr/>
        </p:nvSpPr>
        <p:spPr>
          <a:xfrm>
            <a:off x="7874000" y="8432800"/>
            <a:ext cx="1079500" cy="965200"/>
          </a:xfrm>
          <a:prstGeom prst="roundRect">
            <a:avLst>
              <a:gd name="adj" fmla="val 8929"/>
            </a:avLst>
          </a:prstGeom>
          <a:solidFill>
            <a:srgbClr val="CBCBCB"/>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defRPr sz="2000"/>
            </a:pPr>
            <a:r>
              <a:t>reply</a:t>
            </a:r>
          </a:p>
          <a:p>
            <a:pPr>
              <a:defRPr sz="2000"/>
            </a:pPr>
            <a:r>
              <a:t>2</a:t>
            </a:r>
          </a:p>
        </p:txBody>
      </p:sp>
      <p:sp>
        <p:nvSpPr>
          <p:cNvPr id="320" name="reply…"/>
          <p:cNvSpPr/>
          <p:nvPr/>
        </p:nvSpPr>
        <p:spPr>
          <a:xfrm>
            <a:off x="6477000" y="8432800"/>
            <a:ext cx="1079500" cy="965200"/>
          </a:xfrm>
          <a:prstGeom prst="roundRect">
            <a:avLst>
              <a:gd name="adj" fmla="val 8929"/>
            </a:avLst>
          </a:prstGeom>
          <a:solidFill>
            <a:srgbClr val="CBCBCB"/>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defRPr sz="2000"/>
            </a:pPr>
            <a:r>
              <a:t>reply</a:t>
            </a:r>
          </a:p>
          <a:p>
            <a:pPr>
              <a:defRPr sz="2000"/>
            </a:pPr>
            <a:r>
              <a:t>3</a:t>
            </a:r>
          </a:p>
        </p:txBody>
      </p:sp>
      <p:sp>
        <p:nvSpPr>
          <p:cNvPr id="321" name="reply…"/>
          <p:cNvSpPr/>
          <p:nvPr/>
        </p:nvSpPr>
        <p:spPr>
          <a:xfrm>
            <a:off x="4127500" y="8432800"/>
            <a:ext cx="1079500" cy="965200"/>
          </a:xfrm>
          <a:prstGeom prst="roundRect">
            <a:avLst>
              <a:gd name="adj" fmla="val 8929"/>
            </a:avLst>
          </a:prstGeom>
          <a:solidFill>
            <a:srgbClr val="CBCBCB"/>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defRPr sz="2000"/>
            </a:pPr>
            <a:r>
              <a:t>reply</a:t>
            </a:r>
          </a:p>
          <a:p>
            <a:pPr>
              <a:defRPr sz="2000"/>
            </a:pPr>
            <a:r>
              <a:t>1</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16"/>
                                        </p:tgtEl>
                                        <p:attrNameLst>
                                          <p:attrName>style.visibility</p:attrName>
                                        </p:attrNameLst>
                                      </p:cBhvr>
                                      <p:to>
                                        <p:strVal val="visible"/>
                                      </p:to>
                                    </p:set>
                                    <p:anim calcmode="lin" valueType="num">
                                      <p:cBhvr>
                                        <p:cTn id="7" dur="2000" fill="hold"/>
                                        <p:tgtEl>
                                          <p:spTgt spid="316"/>
                                        </p:tgtEl>
                                        <p:attrNameLst>
                                          <p:attrName>ppt_w</p:attrName>
                                        </p:attrNameLst>
                                      </p:cBhvr>
                                      <p:tavLst>
                                        <p:tav tm="0">
                                          <p:val>
                                            <p:fltVal val="0"/>
                                          </p:val>
                                        </p:tav>
                                        <p:tav tm="100000">
                                          <p:val>
                                            <p:strVal val="#ppt_w"/>
                                          </p:val>
                                        </p:tav>
                                      </p:tavLst>
                                    </p:anim>
                                    <p:anim calcmode="lin" valueType="num">
                                      <p:cBhvr>
                                        <p:cTn id="8" dur="2000" fill="hold"/>
                                        <p:tgtEl>
                                          <p:spTgt spid="316"/>
                                        </p:tgtEl>
                                        <p:attrNameLst>
                                          <p:attrName>ppt_h</p:attrName>
                                        </p:attrNameLst>
                                      </p:cBhvr>
                                      <p:tavLst>
                                        <p:tav tm="0">
                                          <p:val>
                                            <p:fltVal val="0"/>
                                          </p:val>
                                        </p:tav>
                                        <p:tav tm="100000">
                                          <p:val>
                                            <p:strVal val="#ppt_h"/>
                                          </p:val>
                                        </p:tav>
                                      </p:tavLst>
                                    </p:anim>
                                  </p:childTnLst>
                                </p:cTn>
                              </p:par>
                            </p:childTnLst>
                          </p:cTn>
                        </p:par>
                        <p:par>
                          <p:cTn id="9" fill="hold">
                            <p:stCondLst>
                              <p:cond delay="2000"/>
                            </p:stCondLst>
                            <p:childTnLst>
                              <p:par>
                                <p:cTn id="10" presetClass="entr" nodeType="afterEffect" presetSubtype="16" presetID="23" grpId="2" fill="hold">
                                  <p:stCondLst>
                                    <p:cond delay="0"/>
                                  </p:stCondLst>
                                  <p:iterate type="el" backwards="0">
                                    <p:tmAbs val="0"/>
                                  </p:iterate>
                                  <p:childTnLst>
                                    <p:set>
                                      <p:cBhvr>
                                        <p:cTn id="11" fill="hold"/>
                                        <p:tgtEl>
                                          <p:spTgt spid="317"/>
                                        </p:tgtEl>
                                        <p:attrNameLst>
                                          <p:attrName>style.visibility</p:attrName>
                                        </p:attrNameLst>
                                      </p:cBhvr>
                                      <p:to>
                                        <p:strVal val="visible"/>
                                      </p:to>
                                    </p:set>
                                    <p:anim calcmode="lin" valueType="num">
                                      <p:cBhvr>
                                        <p:cTn id="12" dur="2000" fill="hold"/>
                                        <p:tgtEl>
                                          <p:spTgt spid="317"/>
                                        </p:tgtEl>
                                        <p:attrNameLst>
                                          <p:attrName>ppt_w</p:attrName>
                                        </p:attrNameLst>
                                      </p:cBhvr>
                                      <p:tavLst>
                                        <p:tav tm="0">
                                          <p:val>
                                            <p:fltVal val="0"/>
                                          </p:val>
                                        </p:tav>
                                        <p:tav tm="100000">
                                          <p:val>
                                            <p:strVal val="#ppt_w"/>
                                          </p:val>
                                        </p:tav>
                                      </p:tavLst>
                                    </p:anim>
                                    <p:anim calcmode="lin" valueType="num">
                                      <p:cBhvr>
                                        <p:cTn id="13" dur="2000" fill="hold"/>
                                        <p:tgtEl>
                                          <p:spTgt spid="317"/>
                                        </p:tgtEl>
                                        <p:attrNameLst>
                                          <p:attrName>ppt_h</p:attrName>
                                        </p:attrNameLst>
                                      </p:cBhvr>
                                      <p:tavLst>
                                        <p:tav tm="0">
                                          <p:val>
                                            <p:fltVal val="0"/>
                                          </p:val>
                                        </p:tav>
                                        <p:tav tm="100000">
                                          <p:val>
                                            <p:strVal val="#ppt_h"/>
                                          </p:val>
                                        </p:tav>
                                      </p:tavLst>
                                    </p:anim>
                                  </p:childTnLst>
                                </p:cTn>
                              </p:par>
                            </p:childTnLst>
                          </p:cTn>
                        </p:par>
                        <p:par>
                          <p:cTn id="14" fill="hold">
                            <p:stCondLst>
                              <p:cond delay="4000"/>
                            </p:stCondLst>
                            <p:childTnLst>
                              <p:par>
                                <p:cTn id="15" presetClass="entr" nodeType="afterEffect" presetSubtype="16" presetID="23" grpId="3" fill="hold">
                                  <p:stCondLst>
                                    <p:cond delay="0"/>
                                  </p:stCondLst>
                                  <p:iterate type="el" backwards="0">
                                    <p:tmAbs val="0"/>
                                  </p:iterate>
                                  <p:childTnLst>
                                    <p:set>
                                      <p:cBhvr>
                                        <p:cTn id="16" fill="hold"/>
                                        <p:tgtEl>
                                          <p:spTgt spid="318"/>
                                        </p:tgtEl>
                                        <p:attrNameLst>
                                          <p:attrName>style.visibility</p:attrName>
                                        </p:attrNameLst>
                                      </p:cBhvr>
                                      <p:to>
                                        <p:strVal val="visible"/>
                                      </p:to>
                                    </p:set>
                                    <p:anim calcmode="lin" valueType="num">
                                      <p:cBhvr>
                                        <p:cTn id="17" dur="2000" fill="hold"/>
                                        <p:tgtEl>
                                          <p:spTgt spid="318"/>
                                        </p:tgtEl>
                                        <p:attrNameLst>
                                          <p:attrName>ppt_w</p:attrName>
                                        </p:attrNameLst>
                                      </p:cBhvr>
                                      <p:tavLst>
                                        <p:tav tm="0">
                                          <p:val>
                                            <p:fltVal val="0"/>
                                          </p:val>
                                        </p:tav>
                                        <p:tav tm="100000">
                                          <p:val>
                                            <p:strVal val="#ppt_w"/>
                                          </p:val>
                                        </p:tav>
                                      </p:tavLst>
                                    </p:anim>
                                    <p:anim calcmode="lin" valueType="num">
                                      <p:cBhvr>
                                        <p:cTn id="18" dur="2000" fill="hold"/>
                                        <p:tgtEl>
                                          <p:spTgt spid="318"/>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6" presetID="23" grpId="4" fill="hold">
                                  <p:stCondLst>
                                    <p:cond delay="0"/>
                                  </p:stCondLst>
                                  <p:iterate type="el" backwards="0">
                                    <p:tmAbs val="0"/>
                                  </p:iterate>
                                  <p:childTnLst>
                                    <p:set>
                                      <p:cBhvr>
                                        <p:cTn id="22" fill="hold"/>
                                        <p:tgtEl>
                                          <p:spTgt spid="321"/>
                                        </p:tgtEl>
                                        <p:attrNameLst>
                                          <p:attrName>style.visibility</p:attrName>
                                        </p:attrNameLst>
                                      </p:cBhvr>
                                      <p:to>
                                        <p:strVal val="visible"/>
                                      </p:to>
                                    </p:set>
                                    <p:anim calcmode="lin" valueType="num">
                                      <p:cBhvr>
                                        <p:cTn id="23" dur="1000" fill="hold"/>
                                        <p:tgtEl>
                                          <p:spTgt spid="321"/>
                                        </p:tgtEl>
                                        <p:attrNameLst>
                                          <p:attrName>ppt_w</p:attrName>
                                        </p:attrNameLst>
                                      </p:cBhvr>
                                      <p:tavLst>
                                        <p:tav tm="0">
                                          <p:val>
                                            <p:fltVal val="0"/>
                                          </p:val>
                                        </p:tav>
                                        <p:tav tm="100000">
                                          <p:val>
                                            <p:strVal val="#ppt_w"/>
                                          </p:val>
                                        </p:tav>
                                      </p:tavLst>
                                    </p:anim>
                                    <p:anim calcmode="lin" valueType="num">
                                      <p:cBhvr>
                                        <p:cTn id="24" dur="1000" fill="hold"/>
                                        <p:tgtEl>
                                          <p:spTgt spid="321"/>
                                        </p:tgtEl>
                                        <p:attrNameLst>
                                          <p:attrName>ppt_h</p:attrName>
                                        </p:attrNameLst>
                                      </p:cBhvr>
                                      <p:tavLst>
                                        <p:tav tm="0">
                                          <p:val>
                                            <p:fltVal val="0"/>
                                          </p:val>
                                        </p:tav>
                                        <p:tav tm="100000">
                                          <p:val>
                                            <p:strVal val="#ppt_h"/>
                                          </p:val>
                                        </p:tav>
                                      </p:tavLst>
                                    </p:anim>
                                  </p:childTnLst>
                                </p:cTn>
                              </p:par>
                            </p:childTnLst>
                          </p:cTn>
                        </p:par>
                        <p:par>
                          <p:cTn id="25" fill="hold">
                            <p:stCondLst>
                              <p:cond delay="1000"/>
                            </p:stCondLst>
                            <p:childTnLst>
                              <p:par>
                                <p:cTn id="26" presetClass="entr" nodeType="afterEffect" presetSubtype="16" presetID="23" grpId="5" fill="hold">
                                  <p:stCondLst>
                                    <p:cond delay="0"/>
                                  </p:stCondLst>
                                  <p:iterate type="el" backwards="0">
                                    <p:tmAbs val="0"/>
                                  </p:iterate>
                                  <p:childTnLst>
                                    <p:set>
                                      <p:cBhvr>
                                        <p:cTn id="27" fill="hold"/>
                                        <p:tgtEl>
                                          <p:spTgt spid="320"/>
                                        </p:tgtEl>
                                        <p:attrNameLst>
                                          <p:attrName>style.visibility</p:attrName>
                                        </p:attrNameLst>
                                      </p:cBhvr>
                                      <p:to>
                                        <p:strVal val="visible"/>
                                      </p:to>
                                    </p:set>
                                    <p:anim calcmode="lin" valueType="num">
                                      <p:cBhvr>
                                        <p:cTn id="28" dur="1000" fill="hold"/>
                                        <p:tgtEl>
                                          <p:spTgt spid="320"/>
                                        </p:tgtEl>
                                        <p:attrNameLst>
                                          <p:attrName>ppt_w</p:attrName>
                                        </p:attrNameLst>
                                      </p:cBhvr>
                                      <p:tavLst>
                                        <p:tav tm="0">
                                          <p:val>
                                            <p:fltVal val="0"/>
                                          </p:val>
                                        </p:tav>
                                        <p:tav tm="100000">
                                          <p:val>
                                            <p:strVal val="#ppt_w"/>
                                          </p:val>
                                        </p:tav>
                                      </p:tavLst>
                                    </p:anim>
                                    <p:anim calcmode="lin" valueType="num">
                                      <p:cBhvr>
                                        <p:cTn id="29" dur="1000" fill="hold"/>
                                        <p:tgtEl>
                                          <p:spTgt spid="320"/>
                                        </p:tgtEl>
                                        <p:attrNameLst>
                                          <p:attrName>ppt_h</p:attrName>
                                        </p:attrNameLst>
                                      </p:cBhvr>
                                      <p:tavLst>
                                        <p:tav tm="0">
                                          <p:val>
                                            <p:fltVal val="0"/>
                                          </p:val>
                                        </p:tav>
                                        <p:tav tm="100000">
                                          <p:val>
                                            <p:strVal val="#ppt_h"/>
                                          </p:val>
                                        </p:tav>
                                      </p:tavLst>
                                    </p:anim>
                                  </p:childTnLst>
                                </p:cTn>
                              </p:par>
                            </p:childTnLst>
                          </p:cTn>
                        </p:par>
                        <p:par>
                          <p:cTn id="30" fill="hold">
                            <p:stCondLst>
                              <p:cond delay="2000"/>
                            </p:stCondLst>
                            <p:childTnLst>
                              <p:par>
                                <p:cTn id="31" presetClass="entr" nodeType="afterEffect" presetSubtype="16" presetID="23" grpId="6" fill="hold">
                                  <p:stCondLst>
                                    <p:cond delay="0"/>
                                  </p:stCondLst>
                                  <p:iterate type="el" backwards="0">
                                    <p:tmAbs val="0"/>
                                  </p:iterate>
                                  <p:childTnLst>
                                    <p:set>
                                      <p:cBhvr>
                                        <p:cTn id="32" fill="hold"/>
                                        <p:tgtEl>
                                          <p:spTgt spid="319"/>
                                        </p:tgtEl>
                                        <p:attrNameLst>
                                          <p:attrName>style.visibility</p:attrName>
                                        </p:attrNameLst>
                                      </p:cBhvr>
                                      <p:to>
                                        <p:strVal val="visible"/>
                                      </p:to>
                                    </p:set>
                                    <p:anim calcmode="lin" valueType="num">
                                      <p:cBhvr>
                                        <p:cTn id="33" dur="1000" fill="hold"/>
                                        <p:tgtEl>
                                          <p:spTgt spid="319"/>
                                        </p:tgtEl>
                                        <p:attrNameLst>
                                          <p:attrName>ppt_w</p:attrName>
                                        </p:attrNameLst>
                                      </p:cBhvr>
                                      <p:tavLst>
                                        <p:tav tm="0">
                                          <p:val>
                                            <p:fltVal val="0"/>
                                          </p:val>
                                        </p:tav>
                                        <p:tav tm="100000">
                                          <p:val>
                                            <p:strVal val="#ppt_w"/>
                                          </p:val>
                                        </p:tav>
                                      </p:tavLst>
                                    </p:anim>
                                    <p:anim calcmode="lin" valueType="num">
                                      <p:cBhvr>
                                        <p:cTn id="34" dur="1000" fill="hold"/>
                                        <p:tgtEl>
                                          <p:spTgt spid="3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8" grpId="3"/>
      <p:bldP build="whole" bldLvl="1" animBg="1" rev="0" advAuto="0" spid="321" grpId="4"/>
      <p:bldP build="whole" bldLvl="1" animBg="1" rev="0" advAuto="0" spid="319" grpId="6"/>
      <p:bldP build="whole" bldLvl="1" animBg="1" rev="0" advAuto="0" spid="316" grpId="1"/>
      <p:bldP build="whole" bldLvl="1" animBg="1" rev="0" advAuto="0" spid="317" grpId="2"/>
      <p:bldP build="whole" bldLvl="1" animBg="1" rev="0" advAuto="0" spid="320" grpId="5"/>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Service Discovery Protocols"/>
          <p:cNvSpPr txBox="1"/>
          <p:nvPr>
            <p:ph type="title"/>
          </p:nvPr>
        </p:nvSpPr>
        <p:spPr>
          <a:xfrm>
            <a:off x="571500" y="1219200"/>
            <a:ext cx="11861800" cy="2336800"/>
          </a:xfrm>
          <a:prstGeom prst="rect">
            <a:avLst/>
          </a:prstGeom>
        </p:spPr>
        <p:txBody>
          <a:bodyPr/>
          <a:lstStyle>
            <a:lvl1pPr algn="ctr">
              <a:defRPr sz="6000"/>
            </a:lvl1pPr>
          </a:lstStyle>
          <a:p>
            <a:pPr/>
            <a:r>
              <a:t>Service Discovery Protocols</a:t>
            </a:r>
          </a:p>
        </p:txBody>
      </p:sp>
      <p:pic>
        <p:nvPicPr>
          <p:cNvPr id="324" name="droppedImage.png" descr="droppedImage.png"/>
          <p:cNvPicPr>
            <a:picLocks noChangeAspect="1"/>
          </p:cNvPicPr>
          <p:nvPr/>
        </p:nvPicPr>
        <p:blipFill>
          <a:blip r:embed="rId2">
            <a:extLst/>
          </a:blip>
          <a:stretch>
            <a:fillRect/>
          </a:stretch>
        </p:blipFill>
        <p:spPr>
          <a:xfrm>
            <a:off x="2692400" y="3848100"/>
            <a:ext cx="7620000" cy="44323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